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64" r:id="rId1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1C8C-AC96-4C84-A8F5-1E3E62C211E4}" type="datetimeFigureOut">
              <a:rPr lang="es-MX" smtClean="0"/>
              <a:t>30/12/2018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D4EF0-C4C8-4883-ABE7-CBD24ADCB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3286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1C8C-AC96-4C84-A8F5-1E3E62C211E4}" type="datetimeFigureOut">
              <a:rPr lang="es-MX" smtClean="0"/>
              <a:t>30/12/2018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D4EF0-C4C8-4883-ABE7-CBD24ADCB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0220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1C8C-AC96-4C84-A8F5-1E3E62C211E4}" type="datetimeFigureOut">
              <a:rPr lang="es-MX" smtClean="0"/>
              <a:t>30/12/2018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D4EF0-C4C8-4883-ABE7-CBD24ADCB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5515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1C8C-AC96-4C84-A8F5-1E3E62C211E4}" type="datetimeFigureOut">
              <a:rPr lang="es-MX" smtClean="0"/>
              <a:t>30/12/2018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D4EF0-C4C8-4883-ABE7-CBD24ADCB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902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1C8C-AC96-4C84-A8F5-1E3E62C211E4}" type="datetimeFigureOut">
              <a:rPr lang="es-MX" smtClean="0"/>
              <a:t>30/12/2018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D4EF0-C4C8-4883-ABE7-CBD24ADCB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096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1C8C-AC96-4C84-A8F5-1E3E62C211E4}" type="datetimeFigureOut">
              <a:rPr lang="es-MX" smtClean="0"/>
              <a:t>30/12/2018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D4EF0-C4C8-4883-ABE7-CBD24ADCB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409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1C8C-AC96-4C84-A8F5-1E3E62C211E4}" type="datetimeFigureOut">
              <a:rPr lang="es-MX" smtClean="0"/>
              <a:t>30/12/2018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D4EF0-C4C8-4883-ABE7-CBD24ADCB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8062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1C8C-AC96-4C84-A8F5-1E3E62C211E4}" type="datetimeFigureOut">
              <a:rPr lang="es-MX" smtClean="0"/>
              <a:t>30/12/2018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D4EF0-C4C8-4883-ABE7-CBD24ADCB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801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1C8C-AC96-4C84-A8F5-1E3E62C211E4}" type="datetimeFigureOut">
              <a:rPr lang="es-MX" smtClean="0"/>
              <a:t>30/12/2018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D4EF0-C4C8-4883-ABE7-CBD24ADCB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153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1C8C-AC96-4C84-A8F5-1E3E62C211E4}" type="datetimeFigureOut">
              <a:rPr lang="es-MX" smtClean="0"/>
              <a:t>30/12/2018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D4EF0-C4C8-4883-ABE7-CBD24ADCB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9461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1C8C-AC96-4C84-A8F5-1E3E62C211E4}" type="datetimeFigureOut">
              <a:rPr lang="es-MX" smtClean="0"/>
              <a:t>30/12/2018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D4EF0-C4C8-4883-ABE7-CBD24ADCB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852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31C8C-AC96-4C84-A8F5-1E3E62C211E4}" type="datetimeFigureOut">
              <a:rPr lang="es-MX" smtClean="0"/>
              <a:t>30/12/2018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D4EF0-C4C8-4883-ABE7-CBD24ADCB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8877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Las Polémicas del Trabajo no Clásico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Enrique de la Garza Toledo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68415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Críticas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No se basa en trabajos empíricos, no entra a la discusión con trabajo emocional, etc., por lo tanto, reduce el trabajo inmaterial a los cognitivos</a:t>
            </a:r>
          </a:p>
          <a:p>
            <a:r>
              <a:rPr lang="es-MX" dirty="0" smtClean="0"/>
              <a:t>No discute que hay trabajo cognitivo y, a la vez intento del capital de establecer tiempo de trabajo. Tampoco que, a la vez que cognitivo, hay una mayoría de trabajadores en la base de no calificados manejando altas tecnologías </a:t>
            </a:r>
          </a:p>
          <a:p>
            <a:r>
              <a:rPr lang="es-MX" dirty="0" smtClean="0"/>
              <a:t>Tampoco los desniveles en calificaciones en las cadenas de valor</a:t>
            </a:r>
          </a:p>
          <a:p>
            <a:r>
              <a:rPr lang="es-MX" dirty="0" smtClean="0"/>
              <a:t>Ni la permanencia del sector informal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8736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Negri</a:t>
            </a:r>
            <a:r>
              <a:rPr lang="es-MX" dirty="0" smtClean="0"/>
              <a:t> (continuador de </a:t>
            </a:r>
            <a:r>
              <a:rPr lang="es-MX" dirty="0" err="1" smtClean="0"/>
              <a:t>Gortz</a:t>
            </a:r>
            <a:r>
              <a:rPr lang="es-MX" dirty="0" smtClean="0"/>
              <a:t>)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fuerza de trabajo organiza su propio trabajo, ya no hay control de las gerencias, porque el trabajo es cognitivo</a:t>
            </a:r>
          </a:p>
          <a:p>
            <a:r>
              <a:rPr lang="es-MX" dirty="0" smtClean="0"/>
              <a:t>El trabajo, medido como tiempo de trabajo, deja de ser la base de la producción y aparecer el intelectual de masa (General </a:t>
            </a:r>
            <a:r>
              <a:rPr lang="es-MX" dirty="0" err="1" smtClean="0"/>
              <a:t>Intellec</a:t>
            </a:r>
            <a:r>
              <a:rPr lang="es-MX" dirty="0" smtClean="0"/>
              <a:t>, por la difusión del conocimiento científico y tecnológico a las masas, no solo a especialistas)</a:t>
            </a:r>
          </a:p>
          <a:p>
            <a:r>
              <a:rPr lang="es-MX" dirty="0" smtClean="0"/>
              <a:t>El Modelo actual es </a:t>
            </a:r>
            <a:r>
              <a:rPr lang="es-MX" dirty="0" err="1" smtClean="0"/>
              <a:t>Postfordista</a:t>
            </a:r>
            <a:r>
              <a:rPr lang="es-MX" dirty="0" smtClean="0"/>
              <a:t> con relaciones de servicio, es un trabajo cognitivo: se produce por medio del lenguaje</a:t>
            </a:r>
          </a:p>
          <a:p>
            <a:r>
              <a:rPr lang="es-MX" dirty="0" smtClean="0"/>
              <a:t>Se repite que la cesado la alienación y explotación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8824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Críticas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Las mismas que a </a:t>
            </a:r>
            <a:r>
              <a:rPr lang="es-MX" dirty="0" err="1" smtClean="0"/>
              <a:t>Gortz</a:t>
            </a:r>
            <a:r>
              <a:rPr lang="es-MX" dirty="0" smtClean="0"/>
              <a:t>, pero </a:t>
            </a:r>
            <a:r>
              <a:rPr lang="es-MX" dirty="0" err="1" smtClean="0"/>
              <a:t>Negri</a:t>
            </a:r>
            <a:r>
              <a:rPr lang="es-MX" dirty="0" smtClean="0"/>
              <a:t> es todavía más extremista cognitivo: el trabajo ya no es la base de la producción</a:t>
            </a:r>
          </a:p>
          <a:p>
            <a:r>
              <a:rPr lang="es-MX" dirty="0" smtClean="0"/>
              <a:t>Las actividades que podrían atribuirse a ese “General </a:t>
            </a:r>
            <a:r>
              <a:rPr lang="es-MX" dirty="0" err="1" smtClean="0"/>
              <a:t>Intellect</a:t>
            </a:r>
            <a:r>
              <a:rPr lang="es-MX" dirty="0" smtClean="0"/>
              <a:t>”, son las más rutinarias, porque la ciencia es cada vez más especializada</a:t>
            </a:r>
          </a:p>
          <a:p>
            <a:r>
              <a:rPr lang="es-MX" dirty="0" smtClean="0"/>
              <a:t>Lo mezcla con que el valor se crea en las finanzas</a:t>
            </a:r>
          </a:p>
          <a:p>
            <a:r>
              <a:rPr lang="es-MX" dirty="0" smtClean="0"/>
              <a:t>Una reducción del concepto de </a:t>
            </a:r>
            <a:r>
              <a:rPr lang="es-MX" dirty="0" err="1" smtClean="0"/>
              <a:t>Postfordismo</a:t>
            </a:r>
            <a:endParaRPr lang="es-MX" dirty="0" smtClean="0"/>
          </a:p>
          <a:p>
            <a:r>
              <a:rPr lang="es-MX" dirty="0" smtClean="0"/>
              <a:t>Añade la idea de </a:t>
            </a:r>
            <a:r>
              <a:rPr lang="es-MX" dirty="0" err="1" smtClean="0"/>
              <a:t>Gortz</a:t>
            </a:r>
            <a:r>
              <a:rPr lang="es-MX" dirty="0" smtClean="0"/>
              <a:t> de que las luchas deben ser por el no trabajo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27522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Trabajo de Cuidado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Ambigüedad de que es Cuidado</a:t>
            </a:r>
          </a:p>
          <a:p>
            <a:r>
              <a:rPr lang="es-MX" dirty="0" smtClean="0"/>
              <a:t>Teoría poco sofisticada por su énfasis feminista de que el trabajo de atención a otros (enfermos, viejos, en el hogar) sean reconocidos como trabajo. Sin embargo, cunado extiende el cuidado a trabajos estándar (enfermera, cuidadores pagados, etc.), falla al no incluir, además de emociones, otras dimensiones de la subjetividad, y al no diferenciar trabajo asalariado del que no lo es, y por los tanto no ubican a estos trabajos en una configuración </a:t>
            </a:r>
            <a:r>
              <a:rPr lang="es-MX" dirty="0" err="1" smtClean="0"/>
              <a:t>sociotécnica</a:t>
            </a: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68909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Sumisión Voluntaria (versión Durand)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 smtClean="0"/>
              <a:t>Define servicios como actividades informacionales y comunicativas; también como disponibilidad del trabajo de otra persona. Pero no entra a la Economía Política, no aclara si se producen mercancías, valores, si hay explotación. En parte porque hay servicios en grandes corporaciones y otros prestados por el propietario</a:t>
            </a:r>
          </a:p>
          <a:p>
            <a:r>
              <a:rPr lang="es-MX" dirty="0" smtClean="0"/>
              <a:t>La tesis más discutible es la “sumisión voluntaria, popular en Francia: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de otra manera diferente a </a:t>
            </a:r>
            <a:r>
              <a:rPr lang="es-MX" dirty="0" err="1" smtClean="0"/>
              <a:t>Gortz</a:t>
            </a:r>
            <a:r>
              <a:rPr lang="es-MX" dirty="0" smtClean="0"/>
              <a:t> y a </a:t>
            </a:r>
            <a:r>
              <a:rPr lang="es-MX" dirty="0" err="1" smtClean="0"/>
              <a:t>Negri</a:t>
            </a:r>
            <a:r>
              <a:rPr lang="es-MX" dirty="0" smtClean="0"/>
              <a:t>, la gerencia ya no necesita controlar al trabajador. Son tres las explicaciones de Durand, primero, que el flujo productivo presiona en forma anónima al trabajador para cumplir en cantidad, tiempo y calidad (pero esto siempre ha existido y de cualquier manera el capital ha necesitado del control); la segunda es para el trabajador mantener el empleo (lo cual implica una forma de control de la gerencia); y, la tercerea, vine de la tradición de </a:t>
            </a:r>
            <a:r>
              <a:rPr lang="es-MX" dirty="0" err="1" smtClean="0"/>
              <a:t>Buroway</a:t>
            </a:r>
            <a:r>
              <a:rPr lang="es-MX" dirty="0" smtClean="0"/>
              <a:t>, es el colectivo de trabajadores el que presiona a cada miembro para cumplir en tiempo, cantidad y calidad, por cuestiones culturales (orgullo profesional) ( se le olvida la presión del grupo por bonos de productividad colectivos, que viene de la gerencia)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55029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Conclusiones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MX" dirty="0" smtClean="0"/>
              <a:t>Dos </a:t>
            </a:r>
            <a:r>
              <a:rPr lang="es-MX" dirty="0" err="1" smtClean="0"/>
              <a:t>macrocorrientes</a:t>
            </a:r>
            <a:r>
              <a:rPr lang="es-MX" dirty="0" smtClean="0"/>
              <a:t> en debate con el Trabajo no Clásico:</a:t>
            </a:r>
          </a:p>
          <a:p>
            <a:pPr marL="0" indent="0">
              <a:buNone/>
            </a:pPr>
            <a:r>
              <a:rPr lang="es-MX" dirty="0" smtClean="0"/>
              <a:t>A. Las de la línea de trabajo emocional, estético, moral, interactivo, que conectan más directamente con el Trabajo no Clásico y que abren a la sociología del Trabajo a otros territorios. Tiene planteamientos  teóricos </a:t>
            </a:r>
            <a:r>
              <a:rPr lang="es-MX" dirty="0"/>
              <a:t>y</a:t>
            </a:r>
            <a:r>
              <a:rPr lang="es-MX" dirty="0" smtClean="0"/>
              <a:t> gran cantidad de investigaciones científicas</a:t>
            </a:r>
          </a:p>
          <a:p>
            <a:pPr marL="0" indent="0">
              <a:buNone/>
            </a:pPr>
            <a:r>
              <a:rPr lang="es-MX" dirty="0" smtClean="0"/>
              <a:t>B. La nueva versión de Fin del Trabajo por la emergencia del Trabajo Cognitivo, a cargo de </a:t>
            </a:r>
            <a:r>
              <a:rPr lang="es-MX" dirty="0" err="1" smtClean="0"/>
              <a:t>exmarxistas</a:t>
            </a:r>
            <a:r>
              <a:rPr lang="es-MX" dirty="0" smtClean="0"/>
              <a:t>, que no hacen investigación científica pero si reflexiones más filosóficas acerca del futuro del trabajo, que implican:</a:t>
            </a:r>
            <a:endParaRPr lang="es-MX" dirty="0"/>
          </a:p>
          <a:p>
            <a:pPr marL="0" indent="0">
              <a:buNone/>
            </a:pPr>
            <a:r>
              <a:rPr lang="es-MX" dirty="0" smtClean="0"/>
              <a:t>1. La emergencia de la Postmodernidad y el </a:t>
            </a:r>
            <a:r>
              <a:rPr lang="es-MX" dirty="0" err="1" smtClean="0"/>
              <a:t>antimarxismo</a:t>
            </a:r>
            <a:r>
              <a:rPr lang="es-MX" dirty="0" smtClean="0"/>
              <a:t> (liquidación de los conceptos de valor, explotación), también la </a:t>
            </a:r>
            <a:r>
              <a:rPr lang="es-MX" dirty="0" err="1" smtClean="0"/>
              <a:t>Postcolonialidad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2. Enésimas versiones del Fin del Trabajo, al grado de proclamar que ya no hay capitalismo, ni control, ni explotación, ni alienación</a:t>
            </a:r>
          </a:p>
          <a:p>
            <a:pPr marL="0" indent="0">
              <a:buNone/>
            </a:pPr>
            <a:r>
              <a:rPr lang="es-MX" dirty="0" smtClean="0"/>
              <a:t>3. Esta segunda corriente ha sido la de más impacto en América Latina, por la tradición de la academia de plagarse a las novedades que vienen del Norte (Francia) y a aceptar teorías no situadas en la realidad de nuestra región (por ejemplo, el revuelo acerca de la IV Revolución tecnológica con el 4.0)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15115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Trabajo no Clásico y Reproducción de la Fuerza de Trabajo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 smtClean="0"/>
              <a:t>Anthunes</a:t>
            </a:r>
            <a:r>
              <a:rPr lang="es-MX" dirty="0" smtClean="0"/>
              <a:t> afirma que lo que llamamos Trabajo no Clásico no es sino trabajo para la reproducción de la Fuerza de Trabajo y por lo tanto no es productivo</a:t>
            </a:r>
          </a:p>
          <a:p>
            <a:r>
              <a:rPr lang="es-MX" dirty="0" smtClean="0"/>
              <a:t>Lo consumido en en la reproducción de la fuerza de trabajo, sea como objetos materiales o inmateriales, tiene que ser previamente producido o durante el mismo consumo</a:t>
            </a:r>
          </a:p>
          <a:p>
            <a:r>
              <a:rPr lang="es-MX" dirty="0" smtClean="0"/>
              <a:t>En la perspectiva de Marx no se plantea que todos los servicios son improductivos, exceptúa al comercio, la banca y las finanzas. Explícitamente con su concepto de trabajo inmaterial incluye muchos servicios como generadores de mercancías, de valores y productivos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18007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Trabajo no Clásico y Trabajo emocional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 smtClean="0"/>
              <a:t>Horschild</a:t>
            </a:r>
            <a:r>
              <a:rPr lang="es-MX" dirty="0" smtClean="0"/>
              <a:t> inició una gran transformación en la sociología del trabajo (que antes había considerado a la cultura obrera o bien en el trabajo, pero dio un paso adelante considerando a las emociones inducidas por las gerencias en los trabajadores y dirigidas hacia los clientes)(</a:t>
            </a:r>
            <a:r>
              <a:rPr lang="es-MX" dirty="0" err="1" smtClean="0"/>
              <a:t>emotional</a:t>
            </a:r>
            <a:r>
              <a:rPr lang="es-MX" dirty="0" smtClean="0"/>
              <a:t> </a:t>
            </a:r>
            <a:r>
              <a:rPr lang="es-MX" dirty="0" err="1" smtClean="0"/>
              <a:t>work</a:t>
            </a:r>
            <a:r>
              <a:rPr lang="es-MX" dirty="0" smtClean="0"/>
              <a:t>)</a:t>
            </a:r>
          </a:p>
          <a:p>
            <a:r>
              <a:rPr lang="es-MX" dirty="0" smtClean="0"/>
              <a:t>Lo complicó, problematizando si lo inducido y lo actuado tienen que coincidir y añadió a las emociones que viene del SELF del trabajador que pueden entrar en “disonancia” con las inducidas (</a:t>
            </a:r>
            <a:r>
              <a:rPr lang="es-MX" dirty="0" err="1" smtClean="0"/>
              <a:t>Emotional</a:t>
            </a:r>
            <a:r>
              <a:rPr lang="es-MX" dirty="0" smtClean="0"/>
              <a:t> labor)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54973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Críticas de </a:t>
            </a:r>
            <a:r>
              <a:rPr lang="es-MX" dirty="0" err="1" smtClean="0"/>
              <a:t>Rostchild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Lo emocional no solo se presenta en lo que ella llama </a:t>
            </a:r>
            <a:r>
              <a:rPr lang="es-MX" dirty="0" err="1" smtClean="0"/>
              <a:t>emotional</a:t>
            </a:r>
            <a:r>
              <a:rPr lang="es-MX" dirty="0" smtClean="0"/>
              <a:t> </a:t>
            </a:r>
            <a:r>
              <a:rPr lang="es-MX" dirty="0" err="1" smtClean="0"/>
              <a:t>work</a:t>
            </a:r>
            <a:r>
              <a:rPr lang="es-MX" dirty="0" smtClean="0"/>
              <a:t>, sino en todo tipo de trabajo</a:t>
            </a:r>
          </a:p>
          <a:p>
            <a:r>
              <a:rPr lang="es-MX" dirty="0" smtClean="0"/>
              <a:t>No incluye el “</a:t>
            </a:r>
            <a:r>
              <a:rPr lang="es-MX" dirty="0" err="1" smtClean="0"/>
              <a:t>emotional</a:t>
            </a:r>
            <a:r>
              <a:rPr lang="es-MX" dirty="0" smtClean="0"/>
              <a:t> </a:t>
            </a:r>
            <a:r>
              <a:rPr lang="es-MX" dirty="0" err="1" smtClean="0"/>
              <a:t>custommer</a:t>
            </a:r>
            <a:r>
              <a:rPr lang="es-MX" dirty="0" smtClean="0"/>
              <a:t>” </a:t>
            </a:r>
          </a:p>
          <a:p>
            <a:r>
              <a:rPr lang="es-MX" dirty="0" smtClean="0"/>
              <a:t>No relacional el </a:t>
            </a:r>
            <a:r>
              <a:rPr lang="es-MX" dirty="0" err="1" smtClean="0"/>
              <a:t>emotional</a:t>
            </a:r>
            <a:r>
              <a:rPr lang="es-MX" dirty="0" smtClean="0"/>
              <a:t> </a:t>
            </a:r>
            <a:r>
              <a:rPr lang="es-MX" dirty="0" err="1" smtClean="0"/>
              <a:t>work</a:t>
            </a:r>
            <a:r>
              <a:rPr lang="es-MX" dirty="0" smtClean="0"/>
              <a:t> con la configuración </a:t>
            </a:r>
            <a:r>
              <a:rPr lang="es-MX" dirty="0" err="1" smtClean="0"/>
              <a:t>socioténica</a:t>
            </a:r>
            <a:r>
              <a:rPr lang="es-MX" dirty="0" smtClean="0"/>
              <a:t> de la empresa</a:t>
            </a:r>
          </a:p>
          <a:p>
            <a:r>
              <a:rPr lang="es-MX" dirty="0" smtClean="0"/>
              <a:t>No extiende emocional </a:t>
            </a:r>
            <a:r>
              <a:rPr lang="es-MX" dirty="0"/>
              <a:t>a</a:t>
            </a:r>
            <a:r>
              <a:rPr lang="es-MX" dirty="0" smtClean="0"/>
              <a:t>l no cara a cara con el cliente en forma virtual</a:t>
            </a:r>
          </a:p>
          <a:p>
            <a:r>
              <a:rPr lang="es-MX" dirty="0" smtClean="0"/>
              <a:t>No incluye el trabajo del cliente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0708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Trabajo estético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Se planteó como alternativa al trabajo emocional y no como otra dimensión de la Subjetividad. Pone el acento en el lenguaje del cuerpo, se inspira mucho en </a:t>
            </a:r>
            <a:r>
              <a:rPr lang="es-MX" dirty="0" err="1" smtClean="0"/>
              <a:t>Bordieu</a:t>
            </a:r>
            <a:r>
              <a:rPr lang="es-MX" dirty="0" smtClean="0"/>
              <a:t> que contrapone </a:t>
            </a:r>
            <a:r>
              <a:rPr lang="es-MX" dirty="0" err="1" smtClean="0"/>
              <a:t>Embodied</a:t>
            </a:r>
            <a:r>
              <a:rPr lang="es-MX" dirty="0" smtClean="0"/>
              <a:t> a interacción, la primera contenida en el </a:t>
            </a:r>
            <a:r>
              <a:rPr lang="es-MX" dirty="0" err="1" smtClean="0"/>
              <a:t>Habitus</a:t>
            </a:r>
            <a:r>
              <a:rPr lang="es-MX" dirty="0" smtClean="0"/>
              <a:t>. Por lo tanto, a diferencia del trabajo emocional, el </a:t>
            </a:r>
            <a:r>
              <a:rPr lang="es-MX" dirty="0" err="1" smtClean="0"/>
              <a:t>Habitus</a:t>
            </a:r>
            <a:r>
              <a:rPr lang="es-MX" dirty="0" smtClean="0"/>
              <a:t> no puede ser inducido, sino que del existente se aprovechan las gerencias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6491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Críticas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 smtClean="0"/>
              <a:t>La general a la teoría de </a:t>
            </a:r>
            <a:r>
              <a:rPr lang="es-MX" dirty="0" err="1" smtClean="0"/>
              <a:t>Bordieu</a:t>
            </a:r>
            <a:r>
              <a:rPr lang="es-MX" dirty="0" smtClean="0"/>
              <a:t>, lo inconsciente puede estar presente en el trabajo, pero siempre habrá una parte reflexiva y un monitoreo en el trascurso de la acción que es reflexivo</a:t>
            </a:r>
          </a:p>
          <a:p>
            <a:r>
              <a:rPr lang="es-MX" dirty="0" smtClean="0"/>
              <a:t>Es improcedente contraponer estético con emocional, son dos dimensiones de la subjetividad que pueden darse al mismo tiempo en la acción</a:t>
            </a:r>
          </a:p>
          <a:p>
            <a:r>
              <a:rPr lang="es-MX" dirty="0" smtClean="0"/>
              <a:t>Los significados que suscita el cuerpo, </a:t>
            </a:r>
            <a:r>
              <a:rPr lang="es-MX" dirty="0" err="1" smtClean="0"/>
              <a:t>vienende</a:t>
            </a:r>
            <a:r>
              <a:rPr lang="es-MX" dirty="0" smtClean="0"/>
              <a:t> la cultura y de la subjetividad en una construcción concreta de configuraciones subjetivas</a:t>
            </a:r>
          </a:p>
          <a:p>
            <a:r>
              <a:rPr lang="es-MX" dirty="0" smtClean="0"/>
              <a:t>Lo estético no es solo lo corporal, son las ideas, los recuerdos, , las secuencias, los ritmos, las simetrías, las proporciones. Todo esto social y subjetivamente acondicionados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72183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Trabajo cognitivo y </a:t>
            </a:r>
            <a:r>
              <a:rPr lang="es-MX" dirty="0" err="1" smtClean="0"/>
              <a:t>Neoinstitucionalismo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mayoría de los </a:t>
            </a:r>
            <a:r>
              <a:rPr lang="es-MX" dirty="0" err="1" smtClean="0"/>
              <a:t>Neoinstitucionalistas</a:t>
            </a:r>
            <a:r>
              <a:rPr lang="es-MX" dirty="0" smtClean="0"/>
              <a:t> no pasan de distinguir entre Trabajo codificado y tácito</a:t>
            </a:r>
          </a:p>
          <a:p>
            <a:r>
              <a:rPr lang="es-MX" dirty="0" smtClean="0"/>
              <a:t>Cuando tratan de profundizar adoptan los enfoques de ciencias cognitivas y el constructivismo</a:t>
            </a:r>
          </a:p>
          <a:p>
            <a:r>
              <a:rPr lang="es-MX" dirty="0" smtClean="0"/>
              <a:t>De las ciencias cognitivas adoptan la teoría de la red neuronal (base de las percepciones y concepciones en el sentido más amplio de la acción) + experiencia (que puede llevar al reordenamiento de la red neuronal y conducir a la construcción de conceptos. Los conceptos son modelos para interpretar los signos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50712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*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MX" dirty="0" smtClean="0"/>
              <a:t>Sobre el </a:t>
            </a:r>
            <a:r>
              <a:rPr lang="es-MX" dirty="0" err="1" smtClean="0"/>
              <a:t>conectivismo</a:t>
            </a:r>
            <a:r>
              <a:rPr lang="es-MX" dirty="0" smtClean="0"/>
              <a:t>: se concibe a la red neuronal como maleable de acuerdo con inputs del medio ambiente. Pero este efecto sería estrictamente neuronal. Este sería el fundamento del conocimiento tácito, que funcionaría por analogías, siempre y que se coincida con las normas sociales. Es decir, el conocimiento tácito está acotado por normas y valores en instituciones</a:t>
            </a:r>
          </a:p>
          <a:p>
            <a:r>
              <a:rPr lang="es-MX" dirty="0" smtClean="0"/>
              <a:t>Preguntas. ¿Lo Tácito incluye la reflexión? ¿Se pueden derivar de la red neuronal significados? ¿Hay reduccionismo a lo biológico?¿Remitir a la red es una tautología: pienso de terminada manera porque hay una red y porque hay la red pienso así, aunque nunca puedo identificar cual red le corresponde tal pensamiento? Un supuesto que nunca se puede comprobar empíricamente</a:t>
            </a:r>
          </a:p>
          <a:p>
            <a:r>
              <a:rPr lang="es-MX" dirty="0" smtClean="0"/>
              <a:t>No claro como se conectan redes con Normas y Valores de la cultura, en un momento pareciera que es por las pruebas prácticas, pero añade que estas son subjetivas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61902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Gortz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predomino del trabajo cognitivo, que no puede ser estrictamente controlado por el capital, convierte al primero en un </a:t>
            </a:r>
            <a:r>
              <a:rPr lang="es-MX" dirty="0" err="1" smtClean="0"/>
              <a:t>autoempleado</a:t>
            </a:r>
            <a:r>
              <a:rPr lang="es-MX" dirty="0" smtClean="0"/>
              <a:t>. Deja de existir el capital y la explotación, porque es el propio trabajador el que controla su tiempo de trabajo, el obrero es autónoma. El trabajo actual ya no tiene que ver con la jornada o tiempo de trabajo, sino con la motivación (relación con concepciones que ven a la relación laboral como meramente mercantil).</a:t>
            </a:r>
          </a:p>
          <a:p>
            <a:r>
              <a:rPr lang="es-MX" dirty="0" smtClean="0"/>
              <a:t>Ya no hay jerarquías, se ha abolido la alienación y la reificación, con sumisión voluntaria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720821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1607</Words>
  <Application>Microsoft Office PowerPoint</Application>
  <PresentationFormat>Panorámica</PresentationFormat>
  <Paragraphs>63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de Office</vt:lpstr>
      <vt:lpstr>Las Polémicas del Trabajo no Clásico</vt:lpstr>
      <vt:lpstr>Trabajo no Clásico y Reproducción de la Fuerza de Trabajo</vt:lpstr>
      <vt:lpstr>Trabajo no Clásico y Trabajo emocional</vt:lpstr>
      <vt:lpstr>Críticas de Rostchild</vt:lpstr>
      <vt:lpstr>El Trabajo estético</vt:lpstr>
      <vt:lpstr>Críticas</vt:lpstr>
      <vt:lpstr>Trabajo cognitivo y Neoinstitucionalismo</vt:lpstr>
      <vt:lpstr>*</vt:lpstr>
      <vt:lpstr>Gortz</vt:lpstr>
      <vt:lpstr>Críticas</vt:lpstr>
      <vt:lpstr>Negri (continuador de Gortz)</vt:lpstr>
      <vt:lpstr>Críticas</vt:lpstr>
      <vt:lpstr>Trabajo de Cuidado</vt:lpstr>
      <vt:lpstr>La Sumisión Voluntaria (versión Durand)</vt:lpstr>
      <vt:lpstr>Conclusiones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Polémicas del Trabajo no Clásico</dc:title>
  <dc:creator>UAM-I</dc:creator>
  <cp:lastModifiedBy>UAM-I</cp:lastModifiedBy>
  <cp:revision>13</cp:revision>
  <dcterms:created xsi:type="dcterms:W3CDTF">2018-11-09T17:54:39Z</dcterms:created>
  <dcterms:modified xsi:type="dcterms:W3CDTF">2018-12-30T18:31:24Z</dcterms:modified>
</cp:coreProperties>
</file>