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328" r:id="rId3"/>
    <p:sldId id="329" r:id="rId4"/>
    <p:sldId id="330" r:id="rId5"/>
    <p:sldId id="332" r:id="rId6"/>
    <p:sldId id="334" r:id="rId7"/>
    <p:sldId id="284" r:id="rId8"/>
    <p:sldId id="257" r:id="rId9"/>
    <p:sldId id="310" r:id="rId10"/>
    <p:sldId id="259" r:id="rId11"/>
    <p:sldId id="314" r:id="rId12"/>
    <p:sldId id="260" r:id="rId13"/>
    <p:sldId id="261" r:id="rId14"/>
    <p:sldId id="279" r:id="rId15"/>
    <p:sldId id="318" r:id="rId16"/>
    <p:sldId id="320" r:id="rId17"/>
    <p:sldId id="321" r:id="rId18"/>
    <p:sldId id="280" r:id="rId19"/>
    <p:sldId id="281" r:id="rId20"/>
    <p:sldId id="282" r:id="rId21"/>
    <p:sldId id="303" r:id="rId22"/>
    <p:sldId id="316" r:id="rId23"/>
    <p:sldId id="323" r:id="rId24"/>
    <p:sldId id="264" r:id="rId25"/>
    <p:sldId id="297" r:id="rId26"/>
    <p:sldId id="299" r:id="rId27"/>
    <p:sldId id="301" r:id="rId28"/>
    <p:sldId id="277" r:id="rId29"/>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3E7"/>
    <a:srgbClr val="FAE5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67" autoAdjust="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738C69-DBC2-4757-9DFB-CA3CCECC1835}" type="doc">
      <dgm:prSet loTypeId="urn:microsoft.com/office/officeart/2005/8/layout/hProcess6" loCatId="process" qsTypeId="urn:microsoft.com/office/officeart/2005/8/quickstyle/simple1#1" qsCatId="simple" csTypeId="urn:microsoft.com/office/officeart/2005/8/colors/accent1_2#1" csCatId="accent1" phldr="1"/>
      <dgm:spPr/>
      <dgm:t>
        <a:bodyPr/>
        <a:lstStyle/>
        <a:p>
          <a:endParaRPr lang="es-MX"/>
        </a:p>
      </dgm:t>
    </dgm:pt>
    <dgm:pt modelId="{9E308AAD-8AEC-4FDB-90CB-485403DFCC71}">
      <dgm:prSet phldrT="[Texto]" custT="1"/>
      <dgm:spPr/>
      <dgm:t>
        <a:bodyPr/>
        <a:lstStyle/>
        <a:p>
          <a:r>
            <a:rPr lang="es-MX" sz="1400" dirty="0"/>
            <a:t>Fábrica</a:t>
          </a:r>
          <a:endParaRPr lang="es-MX" sz="700" dirty="0"/>
        </a:p>
      </dgm:t>
    </dgm:pt>
    <dgm:pt modelId="{A2584AE4-B4C1-423D-BF74-FF6ED855A1D0}" type="parTrans" cxnId="{5138F926-D5DF-4713-8E04-9206D6BE960C}">
      <dgm:prSet/>
      <dgm:spPr/>
      <dgm:t>
        <a:bodyPr/>
        <a:lstStyle/>
        <a:p>
          <a:endParaRPr lang="es-MX"/>
        </a:p>
      </dgm:t>
    </dgm:pt>
    <dgm:pt modelId="{C059A8C8-1214-4F5A-B141-191586A0F838}" type="sibTrans" cxnId="{5138F926-D5DF-4713-8E04-9206D6BE960C}">
      <dgm:prSet/>
      <dgm:spPr/>
      <dgm:t>
        <a:bodyPr/>
        <a:lstStyle/>
        <a:p>
          <a:endParaRPr lang="es-MX"/>
        </a:p>
      </dgm:t>
    </dgm:pt>
    <dgm:pt modelId="{F9F74E5E-2F84-4773-92CD-70C570BD2ABC}">
      <dgm:prSet phldrT="[Texto]" custT="1"/>
      <dgm:spPr/>
      <dgm:t>
        <a:bodyPr/>
        <a:lstStyle/>
        <a:p>
          <a:r>
            <a:rPr lang="es-MX" sz="900" dirty="0"/>
            <a:t>Producción material</a:t>
          </a:r>
        </a:p>
      </dgm:t>
    </dgm:pt>
    <dgm:pt modelId="{F68A6162-D0A0-443D-BCB2-54B767E76EFF}" type="parTrans" cxnId="{929E0B6E-2662-40A8-95F0-14693627E62C}">
      <dgm:prSet/>
      <dgm:spPr/>
      <dgm:t>
        <a:bodyPr/>
        <a:lstStyle/>
        <a:p>
          <a:endParaRPr lang="es-MX"/>
        </a:p>
      </dgm:t>
    </dgm:pt>
    <dgm:pt modelId="{309D86CE-CAAE-4463-9225-8A28F25678B5}" type="sibTrans" cxnId="{929E0B6E-2662-40A8-95F0-14693627E62C}">
      <dgm:prSet/>
      <dgm:spPr/>
      <dgm:t>
        <a:bodyPr/>
        <a:lstStyle/>
        <a:p>
          <a:endParaRPr lang="es-MX"/>
        </a:p>
      </dgm:t>
    </dgm:pt>
    <dgm:pt modelId="{B6A2C908-8715-4C95-83D7-E9DE2ADD8A04}">
      <dgm:prSet phldrT="[Texto]" custT="1"/>
      <dgm:spPr/>
      <dgm:t>
        <a:bodyPr/>
        <a:lstStyle/>
        <a:p>
          <a:r>
            <a:rPr lang="es-MX" sz="900" dirty="0"/>
            <a:t>Trabajo asalariado</a:t>
          </a:r>
        </a:p>
      </dgm:t>
    </dgm:pt>
    <dgm:pt modelId="{43A00F8F-8558-436F-8329-B527B4DCB789}" type="parTrans" cxnId="{75D645AF-61C8-41EE-BCF8-C6D34E5C87C6}">
      <dgm:prSet/>
      <dgm:spPr/>
      <dgm:t>
        <a:bodyPr/>
        <a:lstStyle/>
        <a:p>
          <a:endParaRPr lang="es-MX"/>
        </a:p>
      </dgm:t>
    </dgm:pt>
    <dgm:pt modelId="{AAC3C584-397E-4100-A7DF-294BAD3C8828}" type="sibTrans" cxnId="{75D645AF-61C8-41EE-BCF8-C6D34E5C87C6}">
      <dgm:prSet/>
      <dgm:spPr/>
      <dgm:t>
        <a:bodyPr/>
        <a:lstStyle/>
        <a:p>
          <a:endParaRPr lang="es-MX"/>
        </a:p>
      </dgm:t>
    </dgm:pt>
    <dgm:pt modelId="{97E7C36C-E9BC-492B-9A50-C8282E6D891D}">
      <dgm:prSet phldrT="[Texto]" custT="1"/>
      <dgm:spPr/>
      <dgm:t>
        <a:bodyPr/>
        <a:lstStyle/>
        <a:p>
          <a:r>
            <a:rPr lang="es-MX" sz="1000" dirty="0"/>
            <a:t>Taylorismo – Fordismo</a:t>
          </a:r>
        </a:p>
      </dgm:t>
    </dgm:pt>
    <dgm:pt modelId="{487C45B0-1ED4-4E63-9159-CE6C54F16389}" type="parTrans" cxnId="{7D23C3C8-82CD-40F7-A72D-61D52353DDA6}">
      <dgm:prSet/>
      <dgm:spPr/>
      <dgm:t>
        <a:bodyPr/>
        <a:lstStyle/>
        <a:p>
          <a:endParaRPr lang="es-MX"/>
        </a:p>
      </dgm:t>
    </dgm:pt>
    <dgm:pt modelId="{E64415EF-498E-492D-96EF-52D446F9025E}" type="sibTrans" cxnId="{7D23C3C8-82CD-40F7-A72D-61D52353DDA6}">
      <dgm:prSet/>
      <dgm:spPr/>
      <dgm:t>
        <a:bodyPr/>
        <a:lstStyle/>
        <a:p>
          <a:endParaRPr lang="es-MX"/>
        </a:p>
      </dgm:t>
    </dgm:pt>
    <dgm:pt modelId="{DBBF6401-7C4F-49B7-8A5A-C158A73F5A90}">
      <dgm:prSet phldrT="[Texto]" custT="1"/>
      <dgm:spPr/>
      <dgm:t>
        <a:bodyPr/>
        <a:lstStyle/>
        <a:p>
          <a:r>
            <a:rPr lang="es-MX" sz="1050" dirty="0"/>
            <a:t>Subordinación a la organizació</a:t>
          </a:r>
          <a:r>
            <a:rPr lang="es-MX" sz="1000" dirty="0"/>
            <a:t>n</a:t>
          </a:r>
        </a:p>
      </dgm:t>
    </dgm:pt>
    <dgm:pt modelId="{FFA41671-C164-4FD0-A93A-E9BE67471086}" type="parTrans" cxnId="{11700CA3-7FF8-4128-BA98-7C6F93CED977}">
      <dgm:prSet/>
      <dgm:spPr/>
      <dgm:t>
        <a:bodyPr/>
        <a:lstStyle/>
        <a:p>
          <a:endParaRPr lang="es-MX"/>
        </a:p>
      </dgm:t>
    </dgm:pt>
    <dgm:pt modelId="{C6F41789-293C-4EEF-8BF1-BF0CB0F4E0CA}" type="sibTrans" cxnId="{11700CA3-7FF8-4128-BA98-7C6F93CED977}">
      <dgm:prSet/>
      <dgm:spPr/>
      <dgm:t>
        <a:bodyPr/>
        <a:lstStyle/>
        <a:p>
          <a:endParaRPr lang="es-MX"/>
        </a:p>
      </dgm:t>
    </dgm:pt>
    <dgm:pt modelId="{1244B095-4E40-4C1C-B55C-743F4B1DED08}">
      <dgm:prSet phldrT="[Texto]" custT="1"/>
      <dgm:spPr/>
      <dgm:t>
        <a:bodyPr/>
        <a:lstStyle/>
        <a:p>
          <a:r>
            <a:rPr lang="es-MX" sz="1000" dirty="0"/>
            <a:t>Toyotizado con o sin automatización</a:t>
          </a:r>
        </a:p>
      </dgm:t>
    </dgm:pt>
    <dgm:pt modelId="{ADBE224C-5311-419A-83B6-64C59EE4B151}" type="parTrans" cxnId="{89704807-3FA8-43B2-8E93-079D11732836}">
      <dgm:prSet/>
      <dgm:spPr/>
      <dgm:t>
        <a:bodyPr/>
        <a:lstStyle/>
        <a:p>
          <a:endParaRPr lang="es-MX"/>
        </a:p>
      </dgm:t>
    </dgm:pt>
    <dgm:pt modelId="{923AD492-842D-4CD9-BC51-9D3B34D954BB}" type="sibTrans" cxnId="{89704807-3FA8-43B2-8E93-079D11732836}">
      <dgm:prSet/>
      <dgm:spPr/>
      <dgm:t>
        <a:bodyPr/>
        <a:lstStyle/>
        <a:p>
          <a:endParaRPr lang="es-MX"/>
        </a:p>
      </dgm:t>
    </dgm:pt>
    <dgm:pt modelId="{00674BDA-5B08-4D19-99AB-B6ED579C230B}">
      <dgm:prSet phldrT="[Texto]" custT="1"/>
      <dgm:spPr/>
      <dgm:t>
        <a:bodyPr/>
        <a:lstStyle/>
        <a:p>
          <a:r>
            <a:rPr lang="es-MX" sz="800" dirty="0"/>
            <a:t>Informatizado Empresa Red</a:t>
          </a:r>
        </a:p>
      </dgm:t>
    </dgm:pt>
    <dgm:pt modelId="{E647CE16-A361-4231-9D1A-1ECDF5F58AED}" type="parTrans" cxnId="{1AE52F25-A175-4CB6-8E5F-52ED3B984073}">
      <dgm:prSet/>
      <dgm:spPr/>
      <dgm:t>
        <a:bodyPr/>
        <a:lstStyle/>
        <a:p>
          <a:endParaRPr lang="es-MX"/>
        </a:p>
      </dgm:t>
    </dgm:pt>
    <dgm:pt modelId="{C0829727-ECAB-4E68-A5C9-C42D1ADC555D}" type="sibTrans" cxnId="{1AE52F25-A175-4CB6-8E5F-52ED3B984073}">
      <dgm:prSet/>
      <dgm:spPr/>
      <dgm:t>
        <a:bodyPr/>
        <a:lstStyle/>
        <a:p>
          <a:endParaRPr lang="es-MX"/>
        </a:p>
      </dgm:t>
    </dgm:pt>
    <dgm:pt modelId="{F8CAADB8-6AC5-4F9C-A02D-A06D1EDB0DB2}">
      <dgm:prSet phldrT="[Texto]" custT="1"/>
      <dgm:spPr/>
      <dgm:t>
        <a:bodyPr/>
        <a:lstStyle/>
        <a:p>
          <a:r>
            <a:rPr lang="es-MX" sz="900" dirty="0"/>
            <a:t>Maquinismo (subordinación a la máquina)</a:t>
          </a:r>
        </a:p>
      </dgm:t>
    </dgm:pt>
    <dgm:pt modelId="{39478D72-66E7-40D4-88C8-FBB36652BA38}" type="parTrans" cxnId="{CC4ED5EB-8EB4-4B1D-A573-4B6168A2025F}">
      <dgm:prSet/>
      <dgm:spPr/>
      <dgm:t>
        <a:bodyPr/>
        <a:lstStyle/>
        <a:p>
          <a:endParaRPr lang="es-MX"/>
        </a:p>
      </dgm:t>
    </dgm:pt>
    <dgm:pt modelId="{EE75A113-9A2E-441E-8427-CE0CCA0E8636}" type="sibTrans" cxnId="{CC4ED5EB-8EB4-4B1D-A573-4B6168A2025F}">
      <dgm:prSet/>
      <dgm:spPr/>
      <dgm:t>
        <a:bodyPr/>
        <a:lstStyle/>
        <a:p>
          <a:endParaRPr lang="es-MX"/>
        </a:p>
      </dgm:t>
    </dgm:pt>
    <dgm:pt modelId="{B5CA62EA-DF18-47C2-8719-68D585F0111B}">
      <dgm:prSet phldrT="[Texto]" custT="1"/>
      <dgm:spPr/>
      <dgm:t>
        <a:bodyPr/>
        <a:lstStyle/>
        <a:p>
          <a:r>
            <a:rPr lang="es-MX" sz="900" dirty="0"/>
            <a:t>Espacio y tiempos cerrados</a:t>
          </a:r>
        </a:p>
      </dgm:t>
    </dgm:pt>
    <dgm:pt modelId="{405A040F-D811-4F29-A10E-82B03405EFA4}" type="parTrans" cxnId="{1931349D-C6EA-45E5-AFC4-DA11AD5A0CB0}">
      <dgm:prSet/>
      <dgm:spPr/>
      <dgm:t>
        <a:bodyPr/>
        <a:lstStyle/>
        <a:p>
          <a:endParaRPr lang="es-MX"/>
        </a:p>
      </dgm:t>
    </dgm:pt>
    <dgm:pt modelId="{99A8D49D-EDF8-4CE1-A8B0-30855B40FAE0}" type="sibTrans" cxnId="{1931349D-C6EA-45E5-AFC4-DA11AD5A0CB0}">
      <dgm:prSet/>
      <dgm:spPr/>
      <dgm:t>
        <a:bodyPr/>
        <a:lstStyle/>
        <a:p>
          <a:endParaRPr lang="es-MX"/>
        </a:p>
      </dgm:t>
    </dgm:pt>
    <dgm:pt modelId="{F1AF6173-AB96-48D1-A45A-84E9C5733D94}" type="pres">
      <dgm:prSet presAssocID="{26738C69-DBC2-4757-9DFB-CA3CCECC1835}" presName="theList" presStyleCnt="0">
        <dgm:presLayoutVars>
          <dgm:dir/>
          <dgm:animLvl val="lvl"/>
          <dgm:resizeHandles val="exact"/>
        </dgm:presLayoutVars>
      </dgm:prSet>
      <dgm:spPr/>
      <dgm:t>
        <a:bodyPr/>
        <a:lstStyle/>
        <a:p>
          <a:endParaRPr lang="es-MX"/>
        </a:p>
      </dgm:t>
    </dgm:pt>
    <dgm:pt modelId="{6B50384E-EAF8-4C23-889A-F90CF2FF60E7}" type="pres">
      <dgm:prSet presAssocID="{9E308AAD-8AEC-4FDB-90CB-485403DFCC71}" presName="compNode" presStyleCnt="0"/>
      <dgm:spPr/>
    </dgm:pt>
    <dgm:pt modelId="{EEC06E8A-02D7-4765-A732-89042EF19730}" type="pres">
      <dgm:prSet presAssocID="{9E308AAD-8AEC-4FDB-90CB-485403DFCC71}" presName="noGeometry" presStyleCnt="0"/>
      <dgm:spPr/>
    </dgm:pt>
    <dgm:pt modelId="{075ECFB1-755E-4BCE-88EE-605C94F45FBE}" type="pres">
      <dgm:prSet presAssocID="{9E308AAD-8AEC-4FDB-90CB-485403DFCC71}" presName="childTextVisible" presStyleLbl="bgAccFollowNode1" presStyleIdx="0" presStyleCnt="4" custScaleY="190095">
        <dgm:presLayoutVars>
          <dgm:bulletEnabled val="1"/>
        </dgm:presLayoutVars>
      </dgm:prSet>
      <dgm:spPr/>
      <dgm:t>
        <a:bodyPr/>
        <a:lstStyle/>
        <a:p>
          <a:endParaRPr lang="es-MX"/>
        </a:p>
      </dgm:t>
    </dgm:pt>
    <dgm:pt modelId="{E3EF8511-6130-4125-BF89-CFFC5B3307E7}" type="pres">
      <dgm:prSet presAssocID="{9E308AAD-8AEC-4FDB-90CB-485403DFCC71}" presName="childTextHidden" presStyleLbl="bgAccFollowNode1" presStyleIdx="0" presStyleCnt="4"/>
      <dgm:spPr/>
      <dgm:t>
        <a:bodyPr/>
        <a:lstStyle/>
        <a:p>
          <a:endParaRPr lang="es-MX"/>
        </a:p>
      </dgm:t>
    </dgm:pt>
    <dgm:pt modelId="{28EBA962-579D-4E51-AF75-DDDC1C708F40}" type="pres">
      <dgm:prSet presAssocID="{9E308AAD-8AEC-4FDB-90CB-485403DFCC71}" presName="parentText" presStyleLbl="node1" presStyleIdx="0" presStyleCnt="4" custScaleY="99700">
        <dgm:presLayoutVars>
          <dgm:chMax val="1"/>
          <dgm:bulletEnabled val="1"/>
        </dgm:presLayoutVars>
      </dgm:prSet>
      <dgm:spPr/>
      <dgm:t>
        <a:bodyPr/>
        <a:lstStyle/>
        <a:p>
          <a:endParaRPr lang="es-MX"/>
        </a:p>
      </dgm:t>
    </dgm:pt>
    <dgm:pt modelId="{75676C81-21CE-4EAE-81F2-B6BC1C13A32C}" type="pres">
      <dgm:prSet presAssocID="{9E308AAD-8AEC-4FDB-90CB-485403DFCC71}" presName="aSpace" presStyleCnt="0"/>
      <dgm:spPr/>
    </dgm:pt>
    <dgm:pt modelId="{01AD35F6-0AC3-42A9-A48B-DD75949B759F}" type="pres">
      <dgm:prSet presAssocID="{97E7C36C-E9BC-492B-9A50-C8282E6D891D}" presName="compNode" presStyleCnt="0"/>
      <dgm:spPr/>
    </dgm:pt>
    <dgm:pt modelId="{4F951CE0-FF4A-42A8-B5F2-357DDAB17639}" type="pres">
      <dgm:prSet presAssocID="{97E7C36C-E9BC-492B-9A50-C8282E6D891D}" presName="noGeometry" presStyleCnt="0"/>
      <dgm:spPr/>
    </dgm:pt>
    <dgm:pt modelId="{8257A3DD-935A-4AA4-B70B-D70E976E527D}" type="pres">
      <dgm:prSet presAssocID="{97E7C36C-E9BC-492B-9A50-C8282E6D891D}" presName="childTextVisible" presStyleLbl="bgAccFollowNode1" presStyleIdx="1" presStyleCnt="4" custScaleY="199600">
        <dgm:presLayoutVars>
          <dgm:bulletEnabled val="1"/>
        </dgm:presLayoutVars>
      </dgm:prSet>
      <dgm:spPr/>
      <dgm:t>
        <a:bodyPr/>
        <a:lstStyle/>
        <a:p>
          <a:endParaRPr lang="es-MX"/>
        </a:p>
      </dgm:t>
    </dgm:pt>
    <dgm:pt modelId="{8A3D23DE-0A35-4A5D-819A-110B62E04430}" type="pres">
      <dgm:prSet presAssocID="{97E7C36C-E9BC-492B-9A50-C8282E6D891D}" presName="childTextHidden" presStyleLbl="bgAccFollowNode1" presStyleIdx="1" presStyleCnt="4"/>
      <dgm:spPr/>
      <dgm:t>
        <a:bodyPr/>
        <a:lstStyle/>
        <a:p>
          <a:endParaRPr lang="es-MX"/>
        </a:p>
      </dgm:t>
    </dgm:pt>
    <dgm:pt modelId="{7F7AD6FC-D834-4A84-9CEA-AF4AACC49790}" type="pres">
      <dgm:prSet presAssocID="{97E7C36C-E9BC-492B-9A50-C8282E6D891D}" presName="parentText" presStyleLbl="node1" presStyleIdx="1" presStyleCnt="4">
        <dgm:presLayoutVars>
          <dgm:chMax val="1"/>
          <dgm:bulletEnabled val="1"/>
        </dgm:presLayoutVars>
      </dgm:prSet>
      <dgm:spPr/>
      <dgm:t>
        <a:bodyPr/>
        <a:lstStyle/>
        <a:p>
          <a:endParaRPr lang="es-MX"/>
        </a:p>
      </dgm:t>
    </dgm:pt>
    <dgm:pt modelId="{C22E3033-F851-4C47-A184-0AD625260928}" type="pres">
      <dgm:prSet presAssocID="{97E7C36C-E9BC-492B-9A50-C8282E6D891D}" presName="aSpace" presStyleCnt="0"/>
      <dgm:spPr/>
    </dgm:pt>
    <dgm:pt modelId="{1136FA5D-A7AE-4732-BCFA-EB3BE67EAB5B}" type="pres">
      <dgm:prSet presAssocID="{1244B095-4E40-4C1C-B55C-743F4B1DED08}" presName="compNode" presStyleCnt="0"/>
      <dgm:spPr/>
    </dgm:pt>
    <dgm:pt modelId="{F5FD7F7F-9D4C-473B-8B2A-486539060E9C}" type="pres">
      <dgm:prSet presAssocID="{1244B095-4E40-4C1C-B55C-743F4B1DED08}" presName="noGeometry" presStyleCnt="0"/>
      <dgm:spPr/>
    </dgm:pt>
    <dgm:pt modelId="{2D6BA03F-E94F-46A6-9A23-ADEF229CE403}" type="pres">
      <dgm:prSet presAssocID="{1244B095-4E40-4C1C-B55C-743F4B1DED08}" presName="childTextVisible" presStyleLbl="bgAccFollowNode1" presStyleIdx="2" presStyleCnt="4" custScaleY="190095">
        <dgm:presLayoutVars>
          <dgm:bulletEnabled val="1"/>
        </dgm:presLayoutVars>
      </dgm:prSet>
      <dgm:spPr/>
    </dgm:pt>
    <dgm:pt modelId="{F69BCCED-A63C-44F1-AFE9-A688200D1972}" type="pres">
      <dgm:prSet presAssocID="{1244B095-4E40-4C1C-B55C-743F4B1DED08}" presName="childTextHidden" presStyleLbl="bgAccFollowNode1" presStyleIdx="2" presStyleCnt="4"/>
      <dgm:spPr/>
    </dgm:pt>
    <dgm:pt modelId="{EDCF11EE-E580-42FF-BACF-60BC16B5313F}" type="pres">
      <dgm:prSet presAssocID="{1244B095-4E40-4C1C-B55C-743F4B1DED08}" presName="parentText" presStyleLbl="node1" presStyleIdx="2" presStyleCnt="4">
        <dgm:presLayoutVars>
          <dgm:chMax val="1"/>
          <dgm:bulletEnabled val="1"/>
        </dgm:presLayoutVars>
      </dgm:prSet>
      <dgm:spPr/>
      <dgm:t>
        <a:bodyPr/>
        <a:lstStyle/>
        <a:p>
          <a:endParaRPr lang="es-MX"/>
        </a:p>
      </dgm:t>
    </dgm:pt>
    <dgm:pt modelId="{D8AE948D-131F-4F4A-B45E-B7729B3CFC9E}" type="pres">
      <dgm:prSet presAssocID="{1244B095-4E40-4C1C-B55C-743F4B1DED08}" presName="aSpace" presStyleCnt="0"/>
      <dgm:spPr/>
    </dgm:pt>
    <dgm:pt modelId="{8CC5AF30-8A71-424C-8652-C92C946EC369}" type="pres">
      <dgm:prSet presAssocID="{00674BDA-5B08-4D19-99AB-B6ED579C230B}" presName="compNode" presStyleCnt="0"/>
      <dgm:spPr/>
    </dgm:pt>
    <dgm:pt modelId="{75DA4D9A-F2ED-45EC-9E02-46014166F01A}" type="pres">
      <dgm:prSet presAssocID="{00674BDA-5B08-4D19-99AB-B6ED579C230B}" presName="noGeometry" presStyleCnt="0"/>
      <dgm:spPr/>
    </dgm:pt>
    <dgm:pt modelId="{9CF5C9F3-9A99-4E4C-BCE7-D64A812E4022}" type="pres">
      <dgm:prSet presAssocID="{00674BDA-5B08-4D19-99AB-B6ED579C230B}" presName="childTextVisible" presStyleLbl="bgAccFollowNode1" presStyleIdx="3" presStyleCnt="4" custScaleY="171085">
        <dgm:presLayoutVars>
          <dgm:bulletEnabled val="1"/>
        </dgm:presLayoutVars>
      </dgm:prSet>
      <dgm:spPr/>
    </dgm:pt>
    <dgm:pt modelId="{88E46AD0-1A20-4765-8845-01C76F7D25AD}" type="pres">
      <dgm:prSet presAssocID="{00674BDA-5B08-4D19-99AB-B6ED579C230B}" presName="childTextHidden" presStyleLbl="bgAccFollowNode1" presStyleIdx="3" presStyleCnt="4"/>
      <dgm:spPr/>
    </dgm:pt>
    <dgm:pt modelId="{3C721596-7F53-4F52-B808-446625C92877}" type="pres">
      <dgm:prSet presAssocID="{00674BDA-5B08-4D19-99AB-B6ED579C230B}" presName="parentText" presStyleLbl="node1" presStyleIdx="3" presStyleCnt="4">
        <dgm:presLayoutVars>
          <dgm:chMax val="1"/>
          <dgm:bulletEnabled val="1"/>
        </dgm:presLayoutVars>
      </dgm:prSet>
      <dgm:spPr/>
      <dgm:t>
        <a:bodyPr/>
        <a:lstStyle/>
        <a:p>
          <a:endParaRPr lang="es-MX"/>
        </a:p>
      </dgm:t>
    </dgm:pt>
  </dgm:ptLst>
  <dgm:cxnLst>
    <dgm:cxn modelId="{B84F1EE4-CF1D-4C41-BF91-68781E598EC7}" type="presOf" srcId="{B6A2C908-8715-4C95-83D7-E9DE2ADD8A04}" destId="{E3EF8511-6130-4125-BF89-CFFC5B3307E7}" srcOrd="1" destOrd="1" presId="urn:microsoft.com/office/officeart/2005/8/layout/hProcess6"/>
    <dgm:cxn modelId="{3C959EDB-BA17-4876-AE9C-8AB3114ABE4C}" type="presOf" srcId="{00674BDA-5B08-4D19-99AB-B6ED579C230B}" destId="{3C721596-7F53-4F52-B808-446625C92877}" srcOrd="0" destOrd="0" presId="urn:microsoft.com/office/officeart/2005/8/layout/hProcess6"/>
    <dgm:cxn modelId="{634AF651-21CC-4130-A779-71F0B62D0607}" type="presOf" srcId="{9E308AAD-8AEC-4FDB-90CB-485403DFCC71}" destId="{28EBA962-579D-4E51-AF75-DDDC1C708F40}" srcOrd="0" destOrd="0" presId="urn:microsoft.com/office/officeart/2005/8/layout/hProcess6"/>
    <dgm:cxn modelId="{E7657C04-97BF-4460-8C42-D1E8F7786168}" type="presOf" srcId="{B6A2C908-8715-4C95-83D7-E9DE2ADD8A04}" destId="{075ECFB1-755E-4BCE-88EE-605C94F45FBE}" srcOrd="0" destOrd="1" presId="urn:microsoft.com/office/officeart/2005/8/layout/hProcess6"/>
    <dgm:cxn modelId="{3230C80B-471E-4640-A549-7498B0CB8906}" type="presOf" srcId="{B5CA62EA-DF18-47C2-8719-68D585F0111B}" destId="{075ECFB1-755E-4BCE-88EE-605C94F45FBE}" srcOrd="0" destOrd="3" presId="urn:microsoft.com/office/officeart/2005/8/layout/hProcess6"/>
    <dgm:cxn modelId="{929E0B6E-2662-40A8-95F0-14693627E62C}" srcId="{9E308AAD-8AEC-4FDB-90CB-485403DFCC71}" destId="{F9F74E5E-2F84-4773-92CD-70C570BD2ABC}" srcOrd="0" destOrd="0" parTransId="{F68A6162-D0A0-443D-BCB2-54B767E76EFF}" sibTransId="{309D86CE-CAAE-4463-9225-8A28F25678B5}"/>
    <dgm:cxn modelId="{9FA47E91-5784-458A-81A2-FFBB159617DD}" type="presOf" srcId="{DBBF6401-7C4F-49B7-8A5A-C158A73F5A90}" destId="{8257A3DD-935A-4AA4-B70B-D70E976E527D}" srcOrd="0" destOrd="0" presId="urn:microsoft.com/office/officeart/2005/8/layout/hProcess6"/>
    <dgm:cxn modelId="{11700CA3-7FF8-4128-BA98-7C6F93CED977}" srcId="{97E7C36C-E9BC-492B-9A50-C8282E6D891D}" destId="{DBBF6401-7C4F-49B7-8A5A-C158A73F5A90}" srcOrd="0" destOrd="0" parTransId="{FFA41671-C164-4FD0-A93A-E9BE67471086}" sibTransId="{C6F41789-293C-4EEF-8BF1-BF0CB0F4E0CA}"/>
    <dgm:cxn modelId="{1931349D-C6EA-45E5-AFC4-DA11AD5A0CB0}" srcId="{9E308AAD-8AEC-4FDB-90CB-485403DFCC71}" destId="{B5CA62EA-DF18-47C2-8719-68D585F0111B}" srcOrd="3" destOrd="0" parTransId="{405A040F-D811-4F29-A10E-82B03405EFA4}" sibTransId="{99A8D49D-EDF8-4CE1-A8B0-30855B40FAE0}"/>
    <dgm:cxn modelId="{FE7EB03B-5F7C-412E-9055-F315B1A55538}" type="presOf" srcId="{F9F74E5E-2F84-4773-92CD-70C570BD2ABC}" destId="{075ECFB1-755E-4BCE-88EE-605C94F45FBE}" srcOrd="0" destOrd="0" presId="urn:microsoft.com/office/officeart/2005/8/layout/hProcess6"/>
    <dgm:cxn modelId="{CC4ED5EB-8EB4-4B1D-A573-4B6168A2025F}" srcId="{9E308AAD-8AEC-4FDB-90CB-485403DFCC71}" destId="{F8CAADB8-6AC5-4F9C-A02D-A06D1EDB0DB2}" srcOrd="2" destOrd="0" parTransId="{39478D72-66E7-40D4-88C8-FBB36652BA38}" sibTransId="{EE75A113-9A2E-441E-8427-CE0CCA0E8636}"/>
    <dgm:cxn modelId="{89704807-3FA8-43B2-8E93-079D11732836}" srcId="{26738C69-DBC2-4757-9DFB-CA3CCECC1835}" destId="{1244B095-4E40-4C1C-B55C-743F4B1DED08}" srcOrd="2" destOrd="0" parTransId="{ADBE224C-5311-419A-83B6-64C59EE4B151}" sibTransId="{923AD492-842D-4CD9-BC51-9D3B34D954BB}"/>
    <dgm:cxn modelId="{4EDF5AC3-E471-4FF3-8ADA-349A86326B10}" type="presOf" srcId="{26738C69-DBC2-4757-9DFB-CA3CCECC1835}" destId="{F1AF6173-AB96-48D1-A45A-84E9C5733D94}" srcOrd="0" destOrd="0" presId="urn:microsoft.com/office/officeart/2005/8/layout/hProcess6"/>
    <dgm:cxn modelId="{B287ADFB-9FB6-478D-9132-556E572B2DB5}" type="presOf" srcId="{1244B095-4E40-4C1C-B55C-743F4B1DED08}" destId="{EDCF11EE-E580-42FF-BACF-60BC16B5313F}" srcOrd="0" destOrd="0" presId="urn:microsoft.com/office/officeart/2005/8/layout/hProcess6"/>
    <dgm:cxn modelId="{F121144F-258E-4AA2-A756-1E0B11F79307}" type="presOf" srcId="{97E7C36C-E9BC-492B-9A50-C8282E6D891D}" destId="{7F7AD6FC-D834-4A84-9CEA-AF4AACC49790}" srcOrd="0" destOrd="0" presId="urn:microsoft.com/office/officeart/2005/8/layout/hProcess6"/>
    <dgm:cxn modelId="{7D23C3C8-82CD-40F7-A72D-61D52353DDA6}" srcId="{26738C69-DBC2-4757-9DFB-CA3CCECC1835}" destId="{97E7C36C-E9BC-492B-9A50-C8282E6D891D}" srcOrd="1" destOrd="0" parTransId="{487C45B0-1ED4-4E63-9159-CE6C54F16389}" sibTransId="{E64415EF-498E-492D-96EF-52D446F9025E}"/>
    <dgm:cxn modelId="{0E27F050-99F9-4183-A45A-8FBA54E6A441}" type="presOf" srcId="{F9F74E5E-2F84-4773-92CD-70C570BD2ABC}" destId="{E3EF8511-6130-4125-BF89-CFFC5B3307E7}" srcOrd="1" destOrd="0" presId="urn:microsoft.com/office/officeart/2005/8/layout/hProcess6"/>
    <dgm:cxn modelId="{2C652473-9EE2-4D18-B1CA-72D1C310094E}" type="presOf" srcId="{DBBF6401-7C4F-49B7-8A5A-C158A73F5A90}" destId="{8A3D23DE-0A35-4A5D-819A-110B62E04430}" srcOrd="1" destOrd="0" presId="urn:microsoft.com/office/officeart/2005/8/layout/hProcess6"/>
    <dgm:cxn modelId="{68D22D75-F198-4107-A662-FC740267A8D3}" type="presOf" srcId="{F8CAADB8-6AC5-4F9C-A02D-A06D1EDB0DB2}" destId="{075ECFB1-755E-4BCE-88EE-605C94F45FBE}" srcOrd="0" destOrd="2" presId="urn:microsoft.com/office/officeart/2005/8/layout/hProcess6"/>
    <dgm:cxn modelId="{3A358B48-D11D-4507-AFE4-B1CCDFC5F3ED}" type="presOf" srcId="{F8CAADB8-6AC5-4F9C-A02D-A06D1EDB0DB2}" destId="{E3EF8511-6130-4125-BF89-CFFC5B3307E7}" srcOrd="1" destOrd="2" presId="urn:microsoft.com/office/officeart/2005/8/layout/hProcess6"/>
    <dgm:cxn modelId="{F6E42582-CD3C-4010-90C7-30E3BF201CED}" type="presOf" srcId="{B5CA62EA-DF18-47C2-8719-68D585F0111B}" destId="{E3EF8511-6130-4125-BF89-CFFC5B3307E7}" srcOrd="1" destOrd="3" presId="urn:microsoft.com/office/officeart/2005/8/layout/hProcess6"/>
    <dgm:cxn modelId="{75D645AF-61C8-41EE-BCF8-C6D34E5C87C6}" srcId="{9E308AAD-8AEC-4FDB-90CB-485403DFCC71}" destId="{B6A2C908-8715-4C95-83D7-E9DE2ADD8A04}" srcOrd="1" destOrd="0" parTransId="{43A00F8F-8558-436F-8329-B527B4DCB789}" sibTransId="{AAC3C584-397E-4100-A7DF-294BAD3C8828}"/>
    <dgm:cxn modelId="{5138F926-D5DF-4713-8E04-9206D6BE960C}" srcId="{26738C69-DBC2-4757-9DFB-CA3CCECC1835}" destId="{9E308AAD-8AEC-4FDB-90CB-485403DFCC71}" srcOrd="0" destOrd="0" parTransId="{A2584AE4-B4C1-423D-BF74-FF6ED855A1D0}" sibTransId="{C059A8C8-1214-4F5A-B141-191586A0F838}"/>
    <dgm:cxn modelId="{1AE52F25-A175-4CB6-8E5F-52ED3B984073}" srcId="{26738C69-DBC2-4757-9DFB-CA3CCECC1835}" destId="{00674BDA-5B08-4D19-99AB-B6ED579C230B}" srcOrd="3" destOrd="0" parTransId="{E647CE16-A361-4231-9D1A-1ECDF5F58AED}" sibTransId="{C0829727-ECAB-4E68-A5C9-C42D1ADC555D}"/>
    <dgm:cxn modelId="{2279A7F4-EACC-41B5-983D-8C7AD81E6332}" type="presParOf" srcId="{F1AF6173-AB96-48D1-A45A-84E9C5733D94}" destId="{6B50384E-EAF8-4C23-889A-F90CF2FF60E7}" srcOrd="0" destOrd="0" presId="urn:microsoft.com/office/officeart/2005/8/layout/hProcess6"/>
    <dgm:cxn modelId="{CC2200B8-A42A-415F-97BA-D99F98F04767}" type="presParOf" srcId="{6B50384E-EAF8-4C23-889A-F90CF2FF60E7}" destId="{EEC06E8A-02D7-4765-A732-89042EF19730}" srcOrd="0" destOrd="0" presId="urn:microsoft.com/office/officeart/2005/8/layout/hProcess6"/>
    <dgm:cxn modelId="{B97B54CB-9FFD-4D24-9058-CE9C482F040E}" type="presParOf" srcId="{6B50384E-EAF8-4C23-889A-F90CF2FF60E7}" destId="{075ECFB1-755E-4BCE-88EE-605C94F45FBE}" srcOrd="1" destOrd="0" presId="urn:microsoft.com/office/officeart/2005/8/layout/hProcess6"/>
    <dgm:cxn modelId="{BF16E0EF-4F7B-40C7-AB25-84CA2865A0A0}" type="presParOf" srcId="{6B50384E-EAF8-4C23-889A-F90CF2FF60E7}" destId="{E3EF8511-6130-4125-BF89-CFFC5B3307E7}" srcOrd="2" destOrd="0" presId="urn:microsoft.com/office/officeart/2005/8/layout/hProcess6"/>
    <dgm:cxn modelId="{D85EA0F2-98EE-4CFC-8C2D-6A69A31F6293}" type="presParOf" srcId="{6B50384E-EAF8-4C23-889A-F90CF2FF60E7}" destId="{28EBA962-579D-4E51-AF75-DDDC1C708F40}" srcOrd="3" destOrd="0" presId="urn:microsoft.com/office/officeart/2005/8/layout/hProcess6"/>
    <dgm:cxn modelId="{52CE200F-D7EC-4469-9235-A946C7B2030A}" type="presParOf" srcId="{F1AF6173-AB96-48D1-A45A-84E9C5733D94}" destId="{75676C81-21CE-4EAE-81F2-B6BC1C13A32C}" srcOrd="1" destOrd="0" presId="urn:microsoft.com/office/officeart/2005/8/layout/hProcess6"/>
    <dgm:cxn modelId="{8EC4D4AE-0277-42B2-86F4-A50030546AB3}" type="presParOf" srcId="{F1AF6173-AB96-48D1-A45A-84E9C5733D94}" destId="{01AD35F6-0AC3-42A9-A48B-DD75949B759F}" srcOrd="2" destOrd="0" presId="urn:microsoft.com/office/officeart/2005/8/layout/hProcess6"/>
    <dgm:cxn modelId="{E4705FE2-7BA1-458B-9B00-CC3D3E5F86E1}" type="presParOf" srcId="{01AD35F6-0AC3-42A9-A48B-DD75949B759F}" destId="{4F951CE0-FF4A-42A8-B5F2-357DDAB17639}" srcOrd="0" destOrd="0" presId="urn:microsoft.com/office/officeart/2005/8/layout/hProcess6"/>
    <dgm:cxn modelId="{513A012D-04D2-4A45-B8F8-8A3AFE46E461}" type="presParOf" srcId="{01AD35F6-0AC3-42A9-A48B-DD75949B759F}" destId="{8257A3DD-935A-4AA4-B70B-D70E976E527D}" srcOrd="1" destOrd="0" presId="urn:microsoft.com/office/officeart/2005/8/layout/hProcess6"/>
    <dgm:cxn modelId="{6274D31D-13A0-4B4A-A035-A896758EDA11}" type="presParOf" srcId="{01AD35F6-0AC3-42A9-A48B-DD75949B759F}" destId="{8A3D23DE-0A35-4A5D-819A-110B62E04430}" srcOrd="2" destOrd="0" presId="urn:microsoft.com/office/officeart/2005/8/layout/hProcess6"/>
    <dgm:cxn modelId="{18019E6F-F8C5-4E40-9B73-2A8B159AF79F}" type="presParOf" srcId="{01AD35F6-0AC3-42A9-A48B-DD75949B759F}" destId="{7F7AD6FC-D834-4A84-9CEA-AF4AACC49790}" srcOrd="3" destOrd="0" presId="urn:microsoft.com/office/officeart/2005/8/layout/hProcess6"/>
    <dgm:cxn modelId="{5E820DC7-1BF6-499B-8E7C-418C129B3AE3}" type="presParOf" srcId="{F1AF6173-AB96-48D1-A45A-84E9C5733D94}" destId="{C22E3033-F851-4C47-A184-0AD625260928}" srcOrd="3" destOrd="0" presId="urn:microsoft.com/office/officeart/2005/8/layout/hProcess6"/>
    <dgm:cxn modelId="{64774ADA-15AB-449D-8572-83D4F5D5156D}" type="presParOf" srcId="{F1AF6173-AB96-48D1-A45A-84E9C5733D94}" destId="{1136FA5D-A7AE-4732-BCFA-EB3BE67EAB5B}" srcOrd="4" destOrd="0" presId="urn:microsoft.com/office/officeart/2005/8/layout/hProcess6"/>
    <dgm:cxn modelId="{95C43FB1-932D-4C8E-8D7A-F44046187226}" type="presParOf" srcId="{1136FA5D-A7AE-4732-BCFA-EB3BE67EAB5B}" destId="{F5FD7F7F-9D4C-473B-8B2A-486539060E9C}" srcOrd="0" destOrd="0" presId="urn:microsoft.com/office/officeart/2005/8/layout/hProcess6"/>
    <dgm:cxn modelId="{9622A3AA-3A11-47F2-8E70-1772E34321AB}" type="presParOf" srcId="{1136FA5D-A7AE-4732-BCFA-EB3BE67EAB5B}" destId="{2D6BA03F-E94F-46A6-9A23-ADEF229CE403}" srcOrd="1" destOrd="0" presId="urn:microsoft.com/office/officeart/2005/8/layout/hProcess6"/>
    <dgm:cxn modelId="{9A27DE80-8DF3-464B-904A-990DE6E52C54}" type="presParOf" srcId="{1136FA5D-A7AE-4732-BCFA-EB3BE67EAB5B}" destId="{F69BCCED-A63C-44F1-AFE9-A688200D1972}" srcOrd="2" destOrd="0" presId="urn:microsoft.com/office/officeart/2005/8/layout/hProcess6"/>
    <dgm:cxn modelId="{F15F97C2-950F-420D-9279-0B921A230DDD}" type="presParOf" srcId="{1136FA5D-A7AE-4732-BCFA-EB3BE67EAB5B}" destId="{EDCF11EE-E580-42FF-BACF-60BC16B5313F}" srcOrd="3" destOrd="0" presId="urn:microsoft.com/office/officeart/2005/8/layout/hProcess6"/>
    <dgm:cxn modelId="{2962B01C-462E-4381-A62A-BC3C3F4A1F3D}" type="presParOf" srcId="{F1AF6173-AB96-48D1-A45A-84E9C5733D94}" destId="{D8AE948D-131F-4F4A-B45E-B7729B3CFC9E}" srcOrd="5" destOrd="0" presId="urn:microsoft.com/office/officeart/2005/8/layout/hProcess6"/>
    <dgm:cxn modelId="{B285B8D3-5213-4314-BC0B-6F50B4472C4A}" type="presParOf" srcId="{F1AF6173-AB96-48D1-A45A-84E9C5733D94}" destId="{8CC5AF30-8A71-424C-8652-C92C946EC369}" srcOrd="6" destOrd="0" presId="urn:microsoft.com/office/officeart/2005/8/layout/hProcess6"/>
    <dgm:cxn modelId="{B61B80A7-CA57-4866-B071-AE4CB8777404}" type="presParOf" srcId="{8CC5AF30-8A71-424C-8652-C92C946EC369}" destId="{75DA4D9A-F2ED-45EC-9E02-46014166F01A}" srcOrd="0" destOrd="0" presId="urn:microsoft.com/office/officeart/2005/8/layout/hProcess6"/>
    <dgm:cxn modelId="{BBE82B46-C457-48E3-8458-2EB5F4EB4E45}" type="presParOf" srcId="{8CC5AF30-8A71-424C-8652-C92C946EC369}" destId="{9CF5C9F3-9A99-4E4C-BCE7-D64A812E4022}" srcOrd="1" destOrd="0" presId="urn:microsoft.com/office/officeart/2005/8/layout/hProcess6"/>
    <dgm:cxn modelId="{51490F5C-E9A2-437A-A467-CAE9BCE29D6A}" type="presParOf" srcId="{8CC5AF30-8A71-424C-8652-C92C946EC369}" destId="{88E46AD0-1A20-4765-8845-01C76F7D25AD}" srcOrd="2" destOrd="0" presId="urn:microsoft.com/office/officeart/2005/8/layout/hProcess6"/>
    <dgm:cxn modelId="{523FE9DE-63D6-4666-AAA0-47A3E2C1CD23}" type="presParOf" srcId="{8CC5AF30-8A71-424C-8652-C92C946EC369}" destId="{3C721596-7F53-4F52-B808-446625C92877}"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ECFB1-755E-4BCE-88EE-605C94F45FBE}">
      <dsp:nvSpPr>
        <dsp:cNvPr id="0" name=""/>
        <dsp:cNvSpPr/>
      </dsp:nvSpPr>
      <dsp:spPr>
        <a:xfrm>
          <a:off x="434386" y="214313"/>
          <a:ext cx="1719668" cy="2857520"/>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11430" bIns="5715" numCol="1" spcCol="1270" anchor="ctr" anchorCtr="0">
          <a:noAutofit/>
        </a:bodyPr>
        <a:lstStyle/>
        <a:p>
          <a:pPr marL="57150" lvl="1" indent="-57150" algn="l" defTabSz="400050">
            <a:lnSpc>
              <a:spcPct val="90000"/>
            </a:lnSpc>
            <a:spcBef>
              <a:spcPct val="0"/>
            </a:spcBef>
            <a:spcAft>
              <a:spcPct val="15000"/>
            </a:spcAft>
            <a:buChar char="••"/>
          </a:pPr>
          <a:r>
            <a:rPr lang="es-MX" sz="900" kern="1200" dirty="0"/>
            <a:t>Producción material</a:t>
          </a:r>
        </a:p>
        <a:p>
          <a:pPr marL="57150" lvl="1" indent="-57150" algn="l" defTabSz="400050">
            <a:lnSpc>
              <a:spcPct val="90000"/>
            </a:lnSpc>
            <a:spcBef>
              <a:spcPct val="0"/>
            </a:spcBef>
            <a:spcAft>
              <a:spcPct val="15000"/>
            </a:spcAft>
            <a:buChar char="••"/>
          </a:pPr>
          <a:r>
            <a:rPr lang="es-MX" sz="900" kern="1200" dirty="0"/>
            <a:t>Trabajo asalariado</a:t>
          </a:r>
        </a:p>
        <a:p>
          <a:pPr marL="57150" lvl="1" indent="-57150" algn="l" defTabSz="400050">
            <a:lnSpc>
              <a:spcPct val="90000"/>
            </a:lnSpc>
            <a:spcBef>
              <a:spcPct val="0"/>
            </a:spcBef>
            <a:spcAft>
              <a:spcPct val="15000"/>
            </a:spcAft>
            <a:buChar char="••"/>
          </a:pPr>
          <a:r>
            <a:rPr lang="es-MX" sz="900" kern="1200" dirty="0"/>
            <a:t>Maquinismo (subordinación a la máquina)</a:t>
          </a:r>
        </a:p>
        <a:p>
          <a:pPr marL="57150" lvl="1" indent="-57150" algn="l" defTabSz="400050">
            <a:lnSpc>
              <a:spcPct val="90000"/>
            </a:lnSpc>
            <a:spcBef>
              <a:spcPct val="0"/>
            </a:spcBef>
            <a:spcAft>
              <a:spcPct val="15000"/>
            </a:spcAft>
            <a:buChar char="••"/>
          </a:pPr>
          <a:r>
            <a:rPr lang="es-MX" sz="900" kern="1200" dirty="0"/>
            <a:t>Espacio y tiempos cerrados</a:t>
          </a:r>
        </a:p>
      </dsp:txBody>
      <dsp:txXfrm>
        <a:off x="864303" y="642941"/>
        <a:ext cx="838338" cy="2000264"/>
      </dsp:txXfrm>
    </dsp:sp>
    <dsp:sp modelId="{28EBA962-579D-4E51-AF75-DDDC1C708F40}">
      <dsp:nvSpPr>
        <dsp:cNvPr id="0" name=""/>
        <dsp:cNvSpPr/>
      </dsp:nvSpPr>
      <dsp:spPr>
        <a:xfrm>
          <a:off x="4469" y="1214446"/>
          <a:ext cx="859834" cy="85725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a:t>Fábrica</a:t>
          </a:r>
          <a:endParaRPr lang="es-MX" sz="700" kern="1200" dirty="0"/>
        </a:p>
      </dsp:txBody>
      <dsp:txXfrm>
        <a:off x="130389" y="1339988"/>
        <a:ext cx="607994" cy="606170"/>
      </dsp:txXfrm>
    </dsp:sp>
    <dsp:sp modelId="{8257A3DD-935A-4AA4-B70B-D70E976E527D}">
      <dsp:nvSpPr>
        <dsp:cNvPr id="0" name=""/>
        <dsp:cNvSpPr/>
      </dsp:nvSpPr>
      <dsp:spPr>
        <a:xfrm>
          <a:off x="2691451" y="142873"/>
          <a:ext cx="1719668" cy="3000400"/>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lvl="0" algn="ctr" defTabSz="466725">
            <a:lnSpc>
              <a:spcPct val="90000"/>
            </a:lnSpc>
            <a:spcBef>
              <a:spcPct val="0"/>
            </a:spcBef>
            <a:spcAft>
              <a:spcPct val="35000"/>
            </a:spcAft>
          </a:pPr>
          <a:r>
            <a:rPr lang="es-MX" sz="1050" kern="1200" dirty="0"/>
            <a:t>Subordinación a la organizació</a:t>
          </a:r>
          <a:r>
            <a:rPr lang="es-MX" sz="1000" kern="1200" dirty="0"/>
            <a:t>n</a:t>
          </a:r>
        </a:p>
      </dsp:txBody>
      <dsp:txXfrm>
        <a:off x="3121368" y="592933"/>
        <a:ext cx="838338" cy="2100280"/>
      </dsp:txXfrm>
    </dsp:sp>
    <dsp:sp modelId="{7F7AD6FC-D834-4A84-9CEA-AF4AACC49790}">
      <dsp:nvSpPr>
        <dsp:cNvPr id="0" name=""/>
        <dsp:cNvSpPr/>
      </dsp:nvSpPr>
      <dsp:spPr>
        <a:xfrm>
          <a:off x="2261533" y="1213156"/>
          <a:ext cx="859834" cy="85983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MX" sz="1000" kern="1200" dirty="0"/>
            <a:t>Taylorismo – Fordismo</a:t>
          </a:r>
        </a:p>
      </dsp:txBody>
      <dsp:txXfrm>
        <a:off x="2387453" y="1339076"/>
        <a:ext cx="607994" cy="607994"/>
      </dsp:txXfrm>
    </dsp:sp>
    <dsp:sp modelId="{2D6BA03F-E94F-46A6-9A23-ADEF229CE403}">
      <dsp:nvSpPr>
        <dsp:cNvPr id="0" name=""/>
        <dsp:cNvSpPr/>
      </dsp:nvSpPr>
      <dsp:spPr>
        <a:xfrm>
          <a:off x="4948515" y="214313"/>
          <a:ext cx="1719668" cy="2857520"/>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CF11EE-E580-42FF-BACF-60BC16B5313F}">
      <dsp:nvSpPr>
        <dsp:cNvPr id="0" name=""/>
        <dsp:cNvSpPr/>
      </dsp:nvSpPr>
      <dsp:spPr>
        <a:xfrm>
          <a:off x="4518598" y="1213156"/>
          <a:ext cx="859834" cy="85983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MX" sz="1000" kern="1200" dirty="0"/>
            <a:t>Toyotizado con o sin automatización</a:t>
          </a:r>
        </a:p>
      </dsp:txBody>
      <dsp:txXfrm>
        <a:off x="4644518" y="1339076"/>
        <a:ext cx="607994" cy="607994"/>
      </dsp:txXfrm>
    </dsp:sp>
    <dsp:sp modelId="{9CF5C9F3-9A99-4E4C-BCE7-D64A812E4022}">
      <dsp:nvSpPr>
        <dsp:cNvPr id="0" name=""/>
        <dsp:cNvSpPr/>
      </dsp:nvSpPr>
      <dsp:spPr>
        <a:xfrm>
          <a:off x="7205580" y="357193"/>
          <a:ext cx="1719668" cy="2571761"/>
        </a:xfrm>
        <a:prstGeom prst="rightArrow">
          <a:avLst>
            <a:gd name="adj1" fmla="val 70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C721596-7F53-4F52-B808-446625C92877}">
      <dsp:nvSpPr>
        <dsp:cNvPr id="0" name=""/>
        <dsp:cNvSpPr/>
      </dsp:nvSpPr>
      <dsp:spPr>
        <a:xfrm>
          <a:off x="6775663" y="1213156"/>
          <a:ext cx="859834" cy="85983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es-MX" sz="800" kern="1200" dirty="0"/>
            <a:t>Informatizado Empresa Red</a:t>
          </a:r>
        </a:p>
      </dsp:txBody>
      <dsp:txXfrm>
        <a:off x="6901583" y="1339076"/>
        <a:ext cx="607994" cy="60799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MX"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2C2F06B-6045-41A9-815C-4CE7FAC34054}" type="datetimeFigureOut">
              <a:rPr lang="es-MX"/>
              <a:pPr>
                <a:defRPr/>
              </a:pPr>
              <a:t>30/12/2018</a:t>
            </a:fld>
            <a:endParaRPr lang="es-MX"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MX"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BD2E174-1CD3-412C-BFB8-E3D6D809686B}" type="slidenum">
              <a:rPr lang="es-MX"/>
              <a:pPr>
                <a:defRPr/>
              </a:pPr>
              <a:t>‹Nº›</a:t>
            </a:fld>
            <a:endParaRPr lang="es-MX" dirty="0"/>
          </a:p>
        </p:txBody>
      </p:sp>
    </p:spTree>
    <p:extLst>
      <p:ext uri="{BB962C8B-B14F-4D97-AF65-F5344CB8AC3E}">
        <p14:creationId xmlns:p14="http://schemas.microsoft.com/office/powerpoint/2010/main" val="11508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5F9673F-A137-4338-BE0E-EF77DAF014E0}" type="datetimeFigureOut">
              <a:rPr lang="es-MX"/>
              <a:pPr>
                <a:defRPr/>
              </a:pPr>
              <a:t>30/12/2018</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AA3E43D-48F4-4EEC-A3A3-BFBA2DA19DA2}" type="slidenum">
              <a:rPr lang="es-MX"/>
              <a:pPr>
                <a:defRPr/>
              </a:pPr>
              <a:t>‹Nº›</a:t>
            </a:fld>
            <a:endParaRPr lang="es-MX" dirty="0"/>
          </a:p>
        </p:txBody>
      </p:sp>
    </p:spTree>
    <p:extLst>
      <p:ext uri="{BB962C8B-B14F-4D97-AF65-F5344CB8AC3E}">
        <p14:creationId xmlns:p14="http://schemas.microsoft.com/office/powerpoint/2010/main" val="335280038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174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dirty="0"/>
          </a:p>
        </p:txBody>
      </p:sp>
    </p:spTree>
    <p:extLst>
      <p:ext uri="{BB962C8B-B14F-4D97-AF65-F5344CB8AC3E}">
        <p14:creationId xmlns:p14="http://schemas.microsoft.com/office/powerpoint/2010/main" val="2943501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3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9" name="28 Título"/>
          <p:cNvSpPr>
            <a:spLocks noGrp="1"/>
          </p:cNvSpPr>
          <p:nvPr>
            <p:ph type="ctrTitle"/>
          </p:nvPr>
        </p:nvSpPr>
        <p:spPr>
          <a:xfrm>
            <a:off x="381000" y="4853411"/>
            <a:ext cx="8458200" cy="1222375"/>
          </a:xfrm>
        </p:spPr>
        <p:txBody>
          <a:bodyPr anchor="t"/>
          <a:lstStyle/>
          <a:p>
            <a:r>
              <a:rPr lang="es-ES"/>
              <a:t>Haga clic para modificar el estilo de título del patrón</a:t>
            </a:r>
            <a:endParaRPr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a:t>Haga clic para modificar el estilo de subtítulo del patrón</a:t>
            </a:r>
            <a:endParaRPr lang="en-US"/>
          </a:p>
        </p:txBody>
      </p:sp>
      <p:sp>
        <p:nvSpPr>
          <p:cNvPr id="5" name="15 Marcador de fecha"/>
          <p:cNvSpPr>
            <a:spLocks noGrp="1"/>
          </p:cNvSpPr>
          <p:nvPr>
            <p:ph type="dt" sz="half" idx="10"/>
          </p:nvPr>
        </p:nvSpPr>
        <p:spPr/>
        <p:txBody>
          <a:bodyPr/>
          <a:lstStyle>
            <a:lvl1pPr>
              <a:defRPr/>
            </a:lvl1pPr>
          </a:lstStyle>
          <a:p>
            <a:pPr>
              <a:defRPr/>
            </a:pPr>
            <a:fld id="{7F705D32-B144-4C5F-A74E-D658CB4D8819}" type="datetime1">
              <a:rPr lang="es-MX"/>
              <a:pPr>
                <a:defRPr/>
              </a:pPr>
              <a:t>30/12/2018</a:t>
            </a:fld>
            <a:endParaRPr lang="es-MX" dirty="0"/>
          </a:p>
        </p:txBody>
      </p:sp>
      <p:sp>
        <p:nvSpPr>
          <p:cNvPr id="6" name="1 Marcador de pie de página"/>
          <p:cNvSpPr>
            <a:spLocks noGrp="1"/>
          </p:cNvSpPr>
          <p:nvPr>
            <p:ph type="ftr" sz="quarter" idx="11"/>
          </p:nvPr>
        </p:nvSpPr>
        <p:spPr/>
        <p:txBody>
          <a:bodyPr/>
          <a:lstStyle>
            <a:lvl1pPr>
              <a:defRPr/>
            </a:lvl1pPr>
          </a:lstStyle>
          <a:p>
            <a:pPr>
              <a:defRPr/>
            </a:pPr>
            <a:endParaRPr lang="es-MX" dirty="0"/>
          </a:p>
        </p:txBody>
      </p:sp>
      <p:sp>
        <p:nvSpPr>
          <p:cNvPr id="7" name="14 Marcador de número de diapositiva"/>
          <p:cNvSpPr>
            <a:spLocks noGrp="1"/>
          </p:cNvSpPr>
          <p:nvPr>
            <p:ph type="sldNum" sz="quarter" idx="12"/>
          </p:nvPr>
        </p:nvSpPr>
        <p:spPr>
          <a:xfrm>
            <a:off x="8229600" y="6473825"/>
            <a:ext cx="758825" cy="247650"/>
          </a:xfrm>
        </p:spPr>
        <p:txBody>
          <a:bodyPr/>
          <a:lstStyle>
            <a:lvl1pPr>
              <a:defRPr/>
            </a:lvl1pPr>
          </a:lstStyle>
          <a:p>
            <a:pPr>
              <a:defRPr/>
            </a:pPr>
            <a:fld id="{03F237E8-8DF3-44C5-9F29-3DFCDF3245BE}"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0 Marcador de fecha"/>
          <p:cNvSpPr>
            <a:spLocks noGrp="1"/>
          </p:cNvSpPr>
          <p:nvPr>
            <p:ph type="dt" sz="half" idx="10"/>
          </p:nvPr>
        </p:nvSpPr>
        <p:spPr/>
        <p:txBody>
          <a:bodyPr/>
          <a:lstStyle>
            <a:lvl1pPr>
              <a:defRPr/>
            </a:lvl1pPr>
          </a:lstStyle>
          <a:p>
            <a:pPr>
              <a:defRPr/>
            </a:pPr>
            <a:fld id="{011C81DC-37EE-44C9-BBEE-290C22982486}" type="datetime1">
              <a:rPr lang="es-MX"/>
              <a:pPr>
                <a:defRPr/>
              </a:pPr>
              <a:t>30/12/2018</a:t>
            </a:fld>
            <a:endParaRPr lang="es-MX" dirty="0"/>
          </a:p>
        </p:txBody>
      </p:sp>
      <p:sp>
        <p:nvSpPr>
          <p:cNvPr id="5" name="27 Marcador de pie de página"/>
          <p:cNvSpPr>
            <a:spLocks noGrp="1"/>
          </p:cNvSpPr>
          <p:nvPr>
            <p:ph type="ftr" sz="quarter" idx="11"/>
          </p:nvPr>
        </p:nvSpPr>
        <p:spPr/>
        <p:txBody>
          <a:bodyPr/>
          <a:lstStyle>
            <a:lvl1pPr>
              <a:defRPr/>
            </a:lvl1pPr>
          </a:lstStyle>
          <a:p>
            <a:pPr>
              <a:defRPr/>
            </a:pPr>
            <a:endParaRPr lang="es-MX" dirty="0"/>
          </a:p>
        </p:txBody>
      </p:sp>
      <p:sp>
        <p:nvSpPr>
          <p:cNvPr id="6" name="4 Marcador de número de diapositiva"/>
          <p:cNvSpPr>
            <a:spLocks noGrp="1"/>
          </p:cNvSpPr>
          <p:nvPr>
            <p:ph type="sldNum" sz="quarter" idx="12"/>
          </p:nvPr>
        </p:nvSpPr>
        <p:spPr/>
        <p:txBody>
          <a:bodyPr/>
          <a:lstStyle>
            <a:lvl1pPr>
              <a:defRPr/>
            </a:lvl1pPr>
          </a:lstStyle>
          <a:p>
            <a:pPr>
              <a:defRPr/>
            </a:pPr>
            <a:fld id="{4B0B9E59-205B-497E-8566-86998E8EB5F3}"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fecha"/>
          <p:cNvSpPr>
            <a:spLocks noGrp="1"/>
          </p:cNvSpPr>
          <p:nvPr>
            <p:ph type="dt" sz="half" idx="10"/>
          </p:nvPr>
        </p:nvSpPr>
        <p:spPr/>
        <p:txBody>
          <a:bodyPr/>
          <a:lstStyle>
            <a:lvl1pPr>
              <a:defRPr/>
            </a:lvl1pPr>
          </a:lstStyle>
          <a:p>
            <a:pPr>
              <a:defRPr/>
            </a:pPr>
            <a:fld id="{4977F2E6-F7CD-42BE-B58A-0AD0C68B5541}" type="datetime1">
              <a:rPr lang="es-MX"/>
              <a:pPr>
                <a:defRPr/>
              </a:pPr>
              <a:t>30/12/2018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A6312BB5-08E3-4A5B-8635-8D010B265047}"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lang="es-ES"/>
              <a:t>Haga clic para modificar el estilo de título del patrón</a:t>
            </a:r>
            <a:endParaRPr lang="en-US"/>
          </a:p>
        </p:txBody>
      </p:sp>
      <p:sp>
        <p:nvSpPr>
          <p:cNvPr id="27" name="26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24 Marcador de fecha"/>
          <p:cNvSpPr>
            <a:spLocks noGrp="1"/>
          </p:cNvSpPr>
          <p:nvPr>
            <p:ph type="dt" sz="half" idx="10"/>
          </p:nvPr>
        </p:nvSpPr>
        <p:spPr/>
        <p:txBody>
          <a:bodyPr/>
          <a:lstStyle>
            <a:lvl1pPr>
              <a:defRPr/>
            </a:lvl1pPr>
          </a:lstStyle>
          <a:p>
            <a:pPr>
              <a:defRPr/>
            </a:pPr>
            <a:fld id="{5312AFD3-7BDF-41C8-96D0-6F624D3044CB}" type="datetime1">
              <a:rPr lang="es-MX"/>
              <a:pPr>
                <a:defRPr/>
              </a:pPr>
              <a:t>30/12/2018</a:t>
            </a:fld>
            <a:endParaRPr lang="es-MX" dirty="0"/>
          </a:p>
        </p:txBody>
      </p:sp>
      <p:sp>
        <p:nvSpPr>
          <p:cNvPr id="5" name="18 Marcador de pie de página"/>
          <p:cNvSpPr>
            <a:spLocks noGrp="1"/>
          </p:cNvSpPr>
          <p:nvPr>
            <p:ph type="ftr" sz="quarter" idx="11"/>
          </p:nvPr>
        </p:nvSpPr>
        <p:spPr>
          <a:xfrm>
            <a:off x="3581400" y="76200"/>
            <a:ext cx="2895600" cy="288925"/>
          </a:xfrm>
        </p:spPr>
        <p:txBody>
          <a:bodyPr/>
          <a:lstStyle>
            <a:lvl1pPr>
              <a:defRPr/>
            </a:lvl1pPr>
          </a:lstStyle>
          <a:p>
            <a:pPr>
              <a:defRPr/>
            </a:pPr>
            <a:endParaRPr lang="es-MX" dirty="0"/>
          </a:p>
        </p:txBody>
      </p:sp>
      <p:sp>
        <p:nvSpPr>
          <p:cNvPr id="6" name="15 Marcador de número de diapositiva"/>
          <p:cNvSpPr>
            <a:spLocks noGrp="1"/>
          </p:cNvSpPr>
          <p:nvPr>
            <p:ph type="sldNum" sz="quarter" idx="12"/>
          </p:nvPr>
        </p:nvSpPr>
        <p:spPr>
          <a:xfrm>
            <a:off x="8229600" y="6473825"/>
            <a:ext cx="758825" cy="247650"/>
          </a:xfrm>
        </p:spPr>
        <p:txBody>
          <a:bodyPr/>
          <a:lstStyle>
            <a:lvl1pPr>
              <a:defRPr/>
            </a:lvl1pPr>
          </a:lstStyle>
          <a:p>
            <a:pPr>
              <a:defRPr/>
            </a:pPr>
            <a:fld id="{CB32DDC6-053F-4095-A8D9-3D16260BAB34}"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3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a:t>Haga clic para modificar el estilo de texto del patrón</a:t>
            </a:r>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lang="es-ES"/>
              <a:t>Haga clic para modificar el estilo de título del patrón</a:t>
            </a:r>
            <a:endParaRPr lang="en-US"/>
          </a:p>
        </p:txBody>
      </p:sp>
      <p:sp>
        <p:nvSpPr>
          <p:cNvPr id="5" name="18 Marcador de fecha"/>
          <p:cNvSpPr>
            <a:spLocks noGrp="1"/>
          </p:cNvSpPr>
          <p:nvPr>
            <p:ph type="dt" sz="half" idx="10"/>
          </p:nvPr>
        </p:nvSpPr>
        <p:spPr/>
        <p:txBody>
          <a:bodyPr/>
          <a:lstStyle>
            <a:lvl1pPr>
              <a:defRPr/>
            </a:lvl1pPr>
          </a:lstStyle>
          <a:p>
            <a:pPr>
              <a:defRPr/>
            </a:pPr>
            <a:fld id="{9FBB9538-2983-4269-8BAF-E31B87CDDA3F}" type="datetime1">
              <a:rPr lang="es-MX"/>
              <a:pPr>
                <a:defRPr/>
              </a:pPr>
              <a:t>30/12/2018</a:t>
            </a:fld>
            <a:endParaRPr lang="es-MX" dirty="0"/>
          </a:p>
        </p:txBody>
      </p:sp>
      <p:sp>
        <p:nvSpPr>
          <p:cNvPr id="7" name="10 Marcador de pie de página"/>
          <p:cNvSpPr>
            <a:spLocks noGrp="1"/>
          </p:cNvSpPr>
          <p:nvPr>
            <p:ph type="ftr" sz="quarter" idx="11"/>
          </p:nvPr>
        </p:nvSpPr>
        <p:spPr/>
        <p:txBody>
          <a:bodyPr/>
          <a:lstStyle>
            <a:lvl1pPr>
              <a:defRPr/>
            </a:lvl1pPr>
          </a:lstStyle>
          <a:p>
            <a:pPr>
              <a:defRPr/>
            </a:pPr>
            <a:endParaRPr lang="es-MX" dirty="0"/>
          </a:p>
        </p:txBody>
      </p:sp>
      <p:sp>
        <p:nvSpPr>
          <p:cNvPr id="9" name="15 Marcador de número de diapositiva"/>
          <p:cNvSpPr>
            <a:spLocks noGrp="1"/>
          </p:cNvSpPr>
          <p:nvPr>
            <p:ph type="sldNum" sz="quarter" idx="12"/>
          </p:nvPr>
        </p:nvSpPr>
        <p:spPr/>
        <p:txBody>
          <a:bodyPr/>
          <a:lstStyle>
            <a:lvl1pPr>
              <a:defRPr/>
            </a:lvl1pPr>
          </a:lstStyle>
          <a:p>
            <a:pPr>
              <a:defRPr/>
            </a:pPr>
            <a:fld id="{29B803D3-05A3-48B3-9B67-8B2519222824}"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lang="es-ES"/>
              <a:t>Haga clic para modificar el estilo de título del patrón</a:t>
            </a:r>
            <a:endParaRPr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10 Marcador de fecha"/>
          <p:cNvSpPr>
            <a:spLocks noGrp="1"/>
          </p:cNvSpPr>
          <p:nvPr>
            <p:ph type="dt" sz="half" idx="10"/>
          </p:nvPr>
        </p:nvSpPr>
        <p:spPr/>
        <p:txBody>
          <a:bodyPr/>
          <a:lstStyle>
            <a:lvl1pPr>
              <a:defRPr/>
            </a:lvl1pPr>
          </a:lstStyle>
          <a:p>
            <a:pPr>
              <a:defRPr/>
            </a:pPr>
            <a:fld id="{6954D5CE-0EDB-45E6-9191-51831410B3EA}" type="datetime1">
              <a:rPr lang="es-MX"/>
              <a:pPr>
                <a:defRPr/>
              </a:pPr>
              <a:t>30/12/2018</a:t>
            </a:fld>
            <a:endParaRPr lang="es-MX" dirty="0"/>
          </a:p>
        </p:txBody>
      </p:sp>
      <p:sp>
        <p:nvSpPr>
          <p:cNvPr id="6" name="27 Marcador de pie de página"/>
          <p:cNvSpPr>
            <a:spLocks noGrp="1"/>
          </p:cNvSpPr>
          <p:nvPr>
            <p:ph type="ftr" sz="quarter" idx="11"/>
          </p:nvPr>
        </p:nvSpPr>
        <p:spPr/>
        <p:txBody>
          <a:bodyPr/>
          <a:lstStyle>
            <a:lvl1pPr>
              <a:defRPr/>
            </a:lvl1pPr>
          </a:lstStyle>
          <a:p>
            <a:pPr>
              <a:defRPr/>
            </a:pPr>
            <a:endParaRPr lang="es-MX" dirty="0"/>
          </a:p>
        </p:txBody>
      </p:sp>
      <p:sp>
        <p:nvSpPr>
          <p:cNvPr id="7" name="4 Marcador de número de diapositiva"/>
          <p:cNvSpPr>
            <a:spLocks noGrp="1"/>
          </p:cNvSpPr>
          <p:nvPr>
            <p:ph type="sldNum" sz="quarter" idx="12"/>
          </p:nvPr>
        </p:nvSpPr>
        <p:spPr/>
        <p:txBody>
          <a:bodyPr/>
          <a:lstStyle>
            <a:lvl1pPr>
              <a:defRPr/>
            </a:lvl1pPr>
          </a:lstStyle>
          <a:p>
            <a:pPr>
              <a:defRPr/>
            </a:pPr>
            <a:fld id="{E5FD09DE-B6D0-4C23-8109-9207E6E04D95}"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9" name="28 Título"/>
          <p:cNvSpPr>
            <a:spLocks noGrp="1"/>
          </p:cNvSpPr>
          <p:nvPr>
            <p:ph type="title"/>
          </p:nvPr>
        </p:nvSpPr>
        <p:spPr>
          <a:xfrm>
            <a:off x="304800" y="5410200"/>
            <a:ext cx="8610600" cy="882650"/>
          </a:xfrm>
        </p:spPr>
        <p:txBody>
          <a:bodyPr/>
          <a:lstStyle>
            <a:lvl1pPr>
              <a:defRPr/>
            </a:lvl1pPr>
          </a:lstStyle>
          <a:p>
            <a:r>
              <a:rPr lang="es-ES"/>
              <a:t>Haga clic para modificar el estilo de título del patrón</a:t>
            </a:r>
            <a:endParaRPr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8" name="9 Marcador de fecha"/>
          <p:cNvSpPr>
            <a:spLocks noGrp="1"/>
          </p:cNvSpPr>
          <p:nvPr>
            <p:ph type="dt" sz="half" idx="10"/>
          </p:nvPr>
        </p:nvSpPr>
        <p:spPr/>
        <p:txBody>
          <a:bodyPr/>
          <a:lstStyle>
            <a:lvl1pPr>
              <a:defRPr/>
            </a:lvl1pPr>
          </a:lstStyle>
          <a:p>
            <a:pPr>
              <a:defRPr/>
            </a:pPr>
            <a:fld id="{75CB73C2-51F6-4BF5-AAAB-2B66F99AA154}" type="datetime1">
              <a:rPr lang="es-MX"/>
              <a:pPr>
                <a:defRPr/>
              </a:pPr>
              <a:t>30/12/2018</a:t>
            </a:fld>
            <a:endParaRPr lang="es-MX" dirty="0"/>
          </a:p>
        </p:txBody>
      </p:sp>
      <p:sp>
        <p:nvSpPr>
          <p:cNvPr id="9" name="5 Marcador de pie de página"/>
          <p:cNvSpPr>
            <a:spLocks noGrp="1"/>
          </p:cNvSpPr>
          <p:nvPr>
            <p:ph type="ftr" sz="quarter" idx="11"/>
          </p:nvPr>
        </p:nvSpPr>
        <p:spPr/>
        <p:txBody>
          <a:bodyPr/>
          <a:lstStyle>
            <a:lvl1pPr>
              <a:defRPr/>
            </a:lvl1pPr>
          </a:lstStyle>
          <a:p>
            <a:pPr>
              <a:defRPr/>
            </a:pPr>
            <a:endParaRPr lang="es-MX" dirty="0"/>
          </a:p>
        </p:txBody>
      </p:sp>
      <p:sp>
        <p:nvSpPr>
          <p:cNvPr id="10" name="6 Marcador de número de diapositiva"/>
          <p:cNvSpPr>
            <a:spLocks noGrp="1"/>
          </p:cNvSpPr>
          <p:nvPr>
            <p:ph type="sldNum" sz="quarter" idx="12"/>
          </p:nvPr>
        </p:nvSpPr>
        <p:spPr>
          <a:xfrm>
            <a:off x="8229600" y="6477000"/>
            <a:ext cx="762000" cy="247650"/>
          </a:xfrm>
        </p:spPr>
        <p:txBody>
          <a:bodyPr/>
          <a:lstStyle>
            <a:lvl1pPr>
              <a:defRPr/>
            </a:lvl1pPr>
          </a:lstStyle>
          <a:p>
            <a:pPr>
              <a:defRPr/>
            </a:pPr>
            <a:fld id="{15EB01B9-DAEB-4BEB-AAC7-03B4518041EF}"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lang="es-ES"/>
              <a:t>Haga clic para modificar el estilo de título del patrón</a:t>
            </a:r>
            <a:endParaRPr lang="en-US"/>
          </a:p>
        </p:txBody>
      </p:sp>
      <p:sp>
        <p:nvSpPr>
          <p:cNvPr id="3" name="10 Marcador de fecha"/>
          <p:cNvSpPr>
            <a:spLocks noGrp="1"/>
          </p:cNvSpPr>
          <p:nvPr>
            <p:ph type="dt" sz="half" idx="10"/>
          </p:nvPr>
        </p:nvSpPr>
        <p:spPr/>
        <p:txBody>
          <a:bodyPr/>
          <a:lstStyle>
            <a:lvl1pPr>
              <a:defRPr/>
            </a:lvl1pPr>
          </a:lstStyle>
          <a:p>
            <a:pPr>
              <a:defRPr/>
            </a:pPr>
            <a:fld id="{26663362-8469-4BB7-AF6E-650B3991687B}" type="datetime1">
              <a:rPr lang="es-MX"/>
              <a:pPr>
                <a:defRPr/>
              </a:pPr>
              <a:t>30/12/2018</a:t>
            </a:fld>
            <a:endParaRPr lang="es-MX" dirty="0"/>
          </a:p>
        </p:txBody>
      </p:sp>
      <p:sp>
        <p:nvSpPr>
          <p:cNvPr id="4" name="27 Marcador de pie de página"/>
          <p:cNvSpPr>
            <a:spLocks noGrp="1"/>
          </p:cNvSpPr>
          <p:nvPr>
            <p:ph type="ftr" sz="quarter" idx="11"/>
          </p:nvPr>
        </p:nvSpPr>
        <p:spPr/>
        <p:txBody>
          <a:bodyPr/>
          <a:lstStyle>
            <a:lvl1pPr>
              <a:defRPr/>
            </a:lvl1pPr>
          </a:lstStyle>
          <a:p>
            <a:pPr>
              <a:defRPr/>
            </a:pPr>
            <a:endParaRPr lang="es-MX" dirty="0"/>
          </a:p>
        </p:txBody>
      </p:sp>
      <p:sp>
        <p:nvSpPr>
          <p:cNvPr id="5" name="4 Marcador de número de diapositiva"/>
          <p:cNvSpPr>
            <a:spLocks noGrp="1"/>
          </p:cNvSpPr>
          <p:nvPr>
            <p:ph type="sldNum" sz="quarter" idx="12"/>
          </p:nvPr>
        </p:nvSpPr>
        <p:spPr/>
        <p:txBody>
          <a:bodyPr/>
          <a:lstStyle>
            <a:lvl1pPr>
              <a:defRPr/>
            </a:lvl1pPr>
          </a:lstStyle>
          <a:p>
            <a:pPr>
              <a:defRPr/>
            </a:pPr>
            <a:fld id="{44F6C97C-4B53-4055-A69D-7696C44E9A55}"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2 Marcador de fecha"/>
          <p:cNvSpPr>
            <a:spLocks noGrp="1"/>
          </p:cNvSpPr>
          <p:nvPr>
            <p:ph type="dt" sz="half" idx="10"/>
          </p:nvPr>
        </p:nvSpPr>
        <p:spPr/>
        <p:txBody>
          <a:bodyPr/>
          <a:lstStyle>
            <a:lvl1pPr>
              <a:defRPr/>
            </a:lvl1pPr>
          </a:lstStyle>
          <a:p>
            <a:pPr>
              <a:defRPr/>
            </a:pPr>
            <a:fld id="{D39E22AA-2904-49D7-82BD-4F243D1F3F40}" type="datetime1">
              <a:rPr lang="es-MX"/>
              <a:pPr>
                <a:defRPr/>
              </a:pPr>
              <a:t>30/12/2018</a:t>
            </a:fld>
            <a:endParaRPr lang="es-MX" dirty="0"/>
          </a:p>
        </p:txBody>
      </p:sp>
      <p:sp>
        <p:nvSpPr>
          <p:cNvPr id="3" name="23 Marcador de pie de página"/>
          <p:cNvSpPr>
            <a:spLocks noGrp="1"/>
          </p:cNvSpPr>
          <p:nvPr>
            <p:ph type="ftr" sz="quarter" idx="11"/>
          </p:nvPr>
        </p:nvSpPr>
        <p:spPr/>
        <p:txBody>
          <a:bodyPr/>
          <a:lstStyle>
            <a:lvl1pPr>
              <a:defRPr/>
            </a:lvl1pPr>
          </a:lstStyle>
          <a:p>
            <a:pPr>
              <a:defRPr/>
            </a:pPr>
            <a:endParaRPr lang="es-MX" dirty="0"/>
          </a:p>
        </p:txBody>
      </p:sp>
      <p:sp>
        <p:nvSpPr>
          <p:cNvPr id="4" name="6 Marcador de número de diapositiva"/>
          <p:cNvSpPr>
            <a:spLocks noGrp="1"/>
          </p:cNvSpPr>
          <p:nvPr>
            <p:ph type="sldNum" sz="quarter" idx="12"/>
          </p:nvPr>
        </p:nvSpPr>
        <p:spPr/>
        <p:txBody>
          <a:bodyPr/>
          <a:lstStyle>
            <a:lvl1pPr>
              <a:defRPr/>
            </a:lvl1pPr>
          </a:lstStyle>
          <a:p>
            <a:pPr>
              <a:defRPr/>
            </a:pPr>
            <a:fld id="{0FD4431E-EB1D-4116-8E2D-B2F643E0A913}"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4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11 Título"/>
          <p:cNvSpPr>
            <a:spLocks noGrp="1"/>
          </p:cNvSpPr>
          <p:nvPr>
            <p:ph type="title"/>
          </p:nvPr>
        </p:nvSpPr>
        <p:spPr>
          <a:xfrm>
            <a:off x="457200" y="5486400"/>
            <a:ext cx="8458200" cy="520700"/>
          </a:xfrm>
        </p:spPr>
        <p:txBody>
          <a:bodyPr/>
          <a:lstStyle>
            <a:lvl1pPr algn="l">
              <a:buNone/>
              <a:defRPr sz="2000" b="1"/>
            </a:lvl1pPr>
          </a:lstStyle>
          <a:p>
            <a:r>
              <a:rPr lang="es-ES"/>
              <a:t>Haga clic para modificar el estilo de título del patrón</a:t>
            </a:r>
            <a:endParaRPr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24 Marcador de fecha"/>
          <p:cNvSpPr>
            <a:spLocks noGrp="1"/>
          </p:cNvSpPr>
          <p:nvPr>
            <p:ph type="dt" sz="half" idx="10"/>
          </p:nvPr>
        </p:nvSpPr>
        <p:spPr/>
        <p:txBody>
          <a:bodyPr/>
          <a:lstStyle>
            <a:lvl1pPr>
              <a:defRPr/>
            </a:lvl1pPr>
          </a:lstStyle>
          <a:p>
            <a:pPr>
              <a:defRPr/>
            </a:pPr>
            <a:fld id="{888E67A2-AB5C-473D-9F83-CCDCCE16B2DA}" type="datetime1">
              <a:rPr lang="es-MX"/>
              <a:pPr>
                <a:defRPr/>
              </a:pPr>
              <a:t>30/12/2018</a:t>
            </a:fld>
            <a:endParaRPr lang="es-MX" dirty="0"/>
          </a:p>
        </p:txBody>
      </p:sp>
      <p:sp>
        <p:nvSpPr>
          <p:cNvPr id="7" name="28 Marcador de pie de página"/>
          <p:cNvSpPr>
            <a:spLocks noGrp="1"/>
          </p:cNvSpPr>
          <p:nvPr>
            <p:ph type="ftr" sz="quarter" idx="11"/>
          </p:nvPr>
        </p:nvSpPr>
        <p:spPr/>
        <p:txBody>
          <a:bodyPr/>
          <a:lstStyle>
            <a:lvl1pPr>
              <a:defRPr/>
            </a:lvl1pPr>
          </a:lstStyle>
          <a:p>
            <a:pPr>
              <a:defRPr/>
            </a:pPr>
            <a:endParaRPr lang="es-MX" dirty="0"/>
          </a:p>
        </p:txBody>
      </p:sp>
      <p:sp>
        <p:nvSpPr>
          <p:cNvPr id="8" name="6 Marcador de número de diapositiva"/>
          <p:cNvSpPr>
            <a:spLocks noGrp="1"/>
          </p:cNvSpPr>
          <p:nvPr>
            <p:ph type="sldNum" sz="quarter" idx="12"/>
          </p:nvPr>
        </p:nvSpPr>
        <p:spPr/>
        <p:txBody>
          <a:bodyPr/>
          <a:lstStyle>
            <a:lvl1pPr>
              <a:defRPr/>
            </a:lvl1pPr>
          </a:lstStyle>
          <a:p>
            <a:pPr>
              <a:defRPr/>
            </a:pPr>
            <a:fld id="{F318F963-9AC0-4704-A772-972BCEAA7B92}"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s-ES" noProof="0" dirty="0"/>
              <a:t>Haga clic en el icono para agregar una imagen</a:t>
            </a:r>
            <a:endParaRPr lang="en-US" noProof="0" dirty="0"/>
          </a:p>
        </p:txBody>
      </p:sp>
      <p:sp>
        <p:nvSpPr>
          <p:cNvPr id="17" name="16 Título"/>
          <p:cNvSpPr>
            <a:spLocks noGrp="1"/>
          </p:cNvSpPr>
          <p:nvPr>
            <p:ph type="title"/>
          </p:nvPr>
        </p:nvSpPr>
        <p:spPr>
          <a:xfrm>
            <a:off x="381000" y="4993760"/>
            <a:ext cx="5867400" cy="522288"/>
          </a:xfrm>
        </p:spPr>
        <p:txBody>
          <a:bodyPr/>
          <a:lstStyle>
            <a:lvl1pPr algn="l">
              <a:buNone/>
              <a:defRPr sz="2000" b="1"/>
            </a:lvl1pPr>
          </a:lstStyle>
          <a:p>
            <a:r>
              <a:rPr lang="es-ES"/>
              <a:t>Haga clic para modificar el estilo de título del patrón</a:t>
            </a:r>
            <a:endParaRPr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s-ES"/>
              <a:t>Haga clic para modificar el estilo de texto del patrón</a:t>
            </a:r>
          </a:p>
        </p:txBody>
      </p:sp>
      <p:sp>
        <p:nvSpPr>
          <p:cNvPr id="5" name="6 Marcador de fecha"/>
          <p:cNvSpPr>
            <a:spLocks noGrp="1"/>
          </p:cNvSpPr>
          <p:nvPr>
            <p:ph type="dt" sz="half" idx="10"/>
          </p:nvPr>
        </p:nvSpPr>
        <p:spPr/>
        <p:txBody>
          <a:bodyPr/>
          <a:lstStyle>
            <a:lvl1pPr>
              <a:defRPr/>
            </a:lvl1pPr>
          </a:lstStyle>
          <a:p>
            <a:pPr>
              <a:defRPr/>
            </a:pPr>
            <a:fld id="{28F57CA6-292A-4800-90F8-37F00EEF6C4C}" type="datetime1">
              <a:rPr lang="es-MX"/>
              <a:pPr>
                <a:defRPr/>
              </a:pPr>
              <a:t>30/12/2018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30 Marcador de número de diapositiva"/>
          <p:cNvSpPr>
            <a:spLocks noGrp="1"/>
          </p:cNvSpPr>
          <p:nvPr>
            <p:ph type="sldNum" sz="quarter" idx="12"/>
          </p:nvPr>
        </p:nvSpPr>
        <p:spPr/>
        <p:txBody>
          <a:bodyPr/>
          <a:lstStyle>
            <a:lvl1pPr>
              <a:defRPr/>
            </a:lvl1pPr>
          </a:lstStyle>
          <a:p>
            <a:pPr>
              <a:defRPr/>
            </a:pPr>
            <a:fld id="{E6530172-E901-41E2-9FDB-00A9BA28AC95}"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29" name="7 Marcador de texto"/>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F217C93B-E918-44EF-85DC-6403A1BD2E12}" type="datetime1">
              <a:rPr lang="es-MX"/>
              <a:pPr>
                <a:defRPr/>
              </a:pPr>
              <a:t>30/12/2018</a:t>
            </a:fld>
            <a:endParaRPr lang="es-MX" dirty="0"/>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s-MX" dirty="0"/>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DA04E45E-EACE-4302-AEAC-B3C8362C6AB1}" type="slidenum">
              <a:rPr lang="es-MX"/>
              <a:pPr>
                <a:defRPr/>
              </a:pPr>
              <a:t>‹Nº›</a:t>
            </a:fld>
            <a:endParaRPr lang="es-MX" dirty="0"/>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lang="es-ES"/>
              <a:t>Haga clic para modificar el estilo de título del patrón</a:t>
            </a:r>
            <a:endParaRPr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1" r:id="rId4"/>
    <p:sldLayoutId id="2147483705" r:id="rId5"/>
    <p:sldLayoutId id="2147483700" r:id="rId6"/>
    <p:sldLayoutId id="2147483706" r:id="rId7"/>
    <p:sldLayoutId id="2147483707" r:id="rId8"/>
    <p:sldLayoutId id="2147483708" r:id="rId9"/>
    <p:sldLayoutId id="2147483699" r:id="rId10"/>
    <p:sldLayoutId id="2147483709" r:id="rId11"/>
  </p:sldLayoutIdLst>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zt/" TargetMode="External"/><Relationship Id="rId2" Type="http://schemas.openxmlformats.org/officeDocument/2006/relationships/hyperlink" Target="http://sgpwe.izt.uam.mx/pages/eg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1556792"/>
            <a:ext cx="8458200" cy="2448272"/>
          </a:xfrm>
        </p:spPr>
        <p:txBody>
          <a:bodyPr>
            <a:noAutofit/>
          </a:bodyPr>
          <a:lstStyle/>
          <a:p>
            <a:pPr algn="ctr" eaLnBrk="1" fontAlgn="auto" hangingPunct="1">
              <a:spcAft>
                <a:spcPts val="0"/>
              </a:spcAft>
              <a:defRPr/>
            </a:pPr>
            <a:r>
              <a:rPr lang="es-MX" sz="4800" dirty="0"/>
              <a:t>Trabajo no clásico, Mercancía, Valor, </a:t>
            </a:r>
            <a:r>
              <a:rPr lang="es-MX" sz="4800" dirty="0" err="1"/>
              <a:t>Relacion</a:t>
            </a:r>
            <a:r>
              <a:rPr lang="es-MX" sz="4800" dirty="0"/>
              <a:t> de Trabajo, construcción social de la ocupación</a:t>
            </a:r>
          </a:p>
        </p:txBody>
      </p:sp>
      <p:sp>
        <p:nvSpPr>
          <p:cNvPr id="10243" name="3 CuadroTexto"/>
          <p:cNvSpPr txBox="1">
            <a:spLocks noChangeArrowheads="1"/>
          </p:cNvSpPr>
          <p:nvPr/>
        </p:nvSpPr>
        <p:spPr bwMode="auto">
          <a:xfrm>
            <a:off x="5003800" y="5445125"/>
            <a:ext cx="3744913" cy="430213"/>
          </a:xfrm>
          <a:prstGeom prst="rect">
            <a:avLst/>
          </a:prstGeom>
          <a:noFill/>
          <a:ln w="9525">
            <a:noFill/>
            <a:miter lim="800000"/>
            <a:headEnd/>
            <a:tailEnd/>
          </a:ln>
        </p:spPr>
        <p:txBody>
          <a:bodyPr>
            <a:spAutoFit/>
          </a:bodyPr>
          <a:lstStyle/>
          <a:p>
            <a:pPr algn="r"/>
            <a:r>
              <a:rPr lang="es-MX" sz="2200" b="1" dirty="0">
                <a:latin typeface="Franklin Gothic Book" pitchFamily="34" charset="0"/>
              </a:rPr>
              <a:t>Dr. Enrique de la Garza Toledo</a:t>
            </a:r>
          </a:p>
        </p:txBody>
      </p:sp>
      <p:sp>
        <p:nvSpPr>
          <p:cNvPr id="5" name="4 Marcador de número de diapositiva"/>
          <p:cNvSpPr>
            <a:spLocks noGrp="1"/>
          </p:cNvSpPr>
          <p:nvPr>
            <p:ph type="sldNum" sz="quarter" idx="12"/>
          </p:nvPr>
        </p:nvSpPr>
        <p:spPr/>
        <p:txBody>
          <a:bodyPr/>
          <a:lstStyle/>
          <a:p>
            <a:pPr>
              <a:defRPr/>
            </a:pPr>
            <a:fld id="{A4971770-3298-4C36-8506-3702F006DA3D}" type="slidenum">
              <a:rPr lang="es-MX"/>
              <a:pPr>
                <a:defRPr/>
              </a:pPr>
              <a:t>1</a:t>
            </a:fld>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fontAlgn="auto" hangingPunct="1">
              <a:spcAft>
                <a:spcPts val="0"/>
              </a:spcAft>
              <a:defRPr/>
            </a:pPr>
            <a:r>
              <a:rPr lang="es-MX" dirty="0"/>
              <a:t>2. Los servicios</a:t>
            </a:r>
          </a:p>
        </p:txBody>
      </p:sp>
      <p:sp>
        <p:nvSpPr>
          <p:cNvPr id="18435" name="2 Marcador de contenido"/>
          <p:cNvSpPr>
            <a:spLocks noGrp="1"/>
          </p:cNvSpPr>
          <p:nvPr>
            <p:ph idx="1"/>
          </p:nvPr>
        </p:nvSpPr>
        <p:spPr>
          <a:xfrm>
            <a:off x="323850" y="1341438"/>
            <a:ext cx="8686800" cy="5111750"/>
          </a:xfrm>
        </p:spPr>
        <p:txBody>
          <a:bodyPr/>
          <a:lstStyle/>
          <a:p>
            <a:pPr eaLnBrk="1" hangingPunct="1"/>
            <a:r>
              <a:rPr lang="es-MX" sz="2800" dirty="0"/>
              <a:t>Capitalismo:</a:t>
            </a:r>
          </a:p>
          <a:p>
            <a:pPr eaLnBrk="1" hangingPunct="1"/>
            <a:endParaRPr lang="es-MX" sz="2800" dirty="0"/>
          </a:p>
          <a:p>
            <a:pPr eaLnBrk="1" hangingPunct="1"/>
            <a:endParaRPr lang="es-MX" sz="2800" dirty="0"/>
          </a:p>
          <a:p>
            <a:pPr eaLnBrk="1" hangingPunct="1"/>
            <a:endParaRPr lang="es-MX" sz="2800" dirty="0"/>
          </a:p>
          <a:p>
            <a:pPr eaLnBrk="1" hangingPunct="1"/>
            <a:endParaRPr lang="es-MX" sz="2800" dirty="0"/>
          </a:p>
          <a:p>
            <a:pPr eaLnBrk="1" hangingPunct="1"/>
            <a:r>
              <a:rPr lang="es-MX" sz="2800" dirty="0"/>
              <a:t>¿Intangibles? Que no se toca, reducción al tacto</a:t>
            </a:r>
          </a:p>
          <a:p>
            <a:pPr eaLnBrk="1" hangingPunct="1">
              <a:buFont typeface="Wingdings 2" pitchFamily="18" charset="2"/>
              <a:buNone/>
            </a:pPr>
            <a:r>
              <a:rPr lang="es-MX" sz="2800" dirty="0"/>
              <a:t>     = no observable</a:t>
            </a:r>
          </a:p>
          <a:p>
            <a:pPr eaLnBrk="1" hangingPunct="1">
              <a:buFont typeface="Wingdings 2" pitchFamily="18" charset="2"/>
              <a:buNone/>
            </a:pPr>
            <a:r>
              <a:rPr lang="es-MX" sz="2800" dirty="0"/>
              <a:t>     Intangible  = no físico</a:t>
            </a:r>
          </a:p>
          <a:p>
            <a:pPr eaLnBrk="1" hangingPunct="1">
              <a:buFont typeface="Wingdings 2" pitchFamily="18" charset="2"/>
              <a:buNone/>
            </a:pPr>
            <a:r>
              <a:rPr lang="es-MX" sz="2800" dirty="0"/>
              <a:t>     Productos industriales: Productos contables en forma, volumen y color a través de la vista o el tacto</a:t>
            </a:r>
          </a:p>
        </p:txBody>
      </p:sp>
      <p:sp>
        <p:nvSpPr>
          <p:cNvPr id="18436" name="3 CuadroTexto"/>
          <p:cNvSpPr txBox="1">
            <a:spLocks noChangeArrowheads="1"/>
          </p:cNvSpPr>
          <p:nvPr/>
        </p:nvSpPr>
        <p:spPr bwMode="auto">
          <a:xfrm>
            <a:off x="2124075" y="2555875"/>
            <a:ext cx="935038" cy="368300"/>
          </a:xfrm>
          <a:prstGeom prst="rect">
            <a:avLst/>
          </a:prstGeom>
          <a:noFill/>
          <a:ln w="9525">
            <a:noFill/>
            <a:miter lim="800000"/>
            <a:headEnd/>
            <a:tailEnd/>
          </a:ln>
        </p:spPr>
        <p:txBody>
          <a:bodyPr>
            <a:spAutoFit/>
          </a:bodyPr>
          <a:lstStyle/>
          <a:p>
            <a:r>
              <a:rPr lang="es-MX" b="1" dirty="0">
                <a:latin typeface="Franklin Gothic Book" pitchFamily="34" charset="0"/>
              </a:rPr>
              <a:t>Fábrica</a:t>
            </a:r>
          </a:p>
        </p:txBody>
      </p:sp>
      <p:sp>
        <p:nvSpPr>
          <p:cNvPr id="18437" name="4 CuadroTexto"/>
          <p:cNvSpPr txBox="1">
            <a:spLocks noChangeArrowheads="1"/>
          </p:cNvSpPr>
          <p:nvPr/>
        </p:nvSpPr>
        <p:spPr bwMode="auto">
          <a:xfrm>
            <a:off x="3563938" y="1844675"/>
            <a:ext cx="3600450" cy="1739900"/>
          </a:xfrm>
          <a:prstGeom prst="rect">
            <a:avLst/>
          </a:prstGeom>
          <a:noFill/>
          <a:ln w="9525">
            <a:noFill/>
            <a:miter lim="800000"/>
            <a:headEnd/>
            <a:tailEnd/>
          </a:ln>
        </p:spPr>
        <p:txBody>
          <a:bodyPr>
            <a:spAutoFit/>
          </a:bodyPr>
          <a:lstStyle/>
          <a:p>
            <a:r>
              <a:rPr lang="es-MX" dirty="0">
                <a:latin typeface="Franklin Gothic Book" pitchFamily="34" charset="0"/>
              </a:rPr>
              <a:t>* </a:t>
            </a:r>
            <a:r>
              <a:rPr lang="es-MX" b="1" dirty="0">
                <a:latin typeface="Franklin Gothic Book" pitchFamily="34" charset="0"/>
              </a:rPr>
              <a:t>Concentraciones de obreros</a:t>
            </a:r>
          </a:p>
          <a:p>
            <a:r>
              <a:rPr lang="es-MX" b="1" dirty="0">
                <a:latin typeface="Franklin Gothic Book" pitchFamily="34" charset="0"/>
              </a:rPr>
              <a:t>* Máquinas</a:t>
            </a:r>
          </a:p>
          <a:p>
            <a:r>
              <a:rPr lang="es-MX" b="1" dirty="0">
                <a:latin typeface="Franklin Gothic Book" pitchFamily="34" charset="0"/>
              </a:rPr>
              <a:t>* Espacio de trabajo diferenciado</a:t>
            </a:r>
          </a:p>
          <a:p>
            <a:r>
              <a:rPr lang="es-MX" b="1" dirty="0">
                <a:latin typeface="Franklin Gothic Book" pitchFamily="34" charset="0"/>
              </a:rPr>
              <a:t>* Jornada de trabajo diferenciada</a:t>
            </a:r>
          </a:p>
          <a:p>
            <a:r>
              <a:rPr lang="es-MX" b="1" dirty="0">
                <a:latin typeface="Franklin Gothic Book" pitchFamily="34" charset="0"/>
              </a:rPr>
              <a:t>* Relación K / T</a:t>
            </a:r>
          </a:p>
          <a:p>
            <a:r>
              <a:rPr lang="es-MX" b="1" dirty="0">
                <a:latin typeface="Franklin Gothic Book" pitchFamily="34" charset="0"/>
              </a:rPr>
              <a:t>* División de trabajo</a:t>
            </a:r>
          </a:p>
        </p:txBody>
      </p:sp>
      <p:sp>
        <p:nvSpPr>
          <p:cNvPr id="6" name="5 Abrir llave"/>
          <p:cNvSpPr/>
          <p:nvPr/>
        </p:nvSpPr>
        <p:spPr>
          <a:xfrm>
            <a:off x="3203575" y="1773238"/>
            <a:ext cx="360363" cy="1871662"/>
          </a:xfrm>
          <a:prstGeom prst="leftBrace">
            <a:avLst/>
          </a:prstGeom>
          <a:ln w="1587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MX" dirty="0"/>
          </a:p>
        </p:txBody>
      </p:sp>
      <p:cxnSp>
        <p:nvCxnSpPr>
          <p:cNvPr id="8" name="7 Conector recto"/>
          <p:cNvCxnSpPr/>
          <p:nvPr/>
        </p:nvCxnSpPr>
        <p:spPr>
          <a:xfrm rot="5400000">
            <a:off x="755650" y="4725988"/>
            <a:ext cx="360363" cy="71437"/>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rot="5400000">
            <a:off x="2411413" y="5229225"/>
            <a:ext cx="360362" cy="71438"/>
          </a:xfrm>
          <a:prstGeom prst="lin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3" name="12 Marcador de número de diapositiva"/>
          <p:cNvSpPr>
            <a:spLocks noGrp="1"/>
          </p:cNvSpPr>
          <p:nvPr>
            <p:ph type="sldNum" sz="quarter" idx="12"/>
          </p:nvPr>
        </p:nvSpPr>
        <p:spPr/>
        <p:txBody>
          <a:bodyPr/>
          <a:lstStyle/>
          <a:p>
            <a:pPr>
              <a:defRPr/>
            </a:pPr>
            <a:fld id="{D2B6CEA6-6883-4BF9-9206-4646D5532481}" type="slidenum">
              <a:rPr lang="es-MX"/>
              <a:pPr>
                <a:defRPr/>
              </a:pPr>
              <a:t>10</a:t>
            </a:fld>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Servicios improductivos y productivos</a:t>
            </a:r>
          </a:p>
        </p:txBody>
      </p:sp>
      <p:sp>
        <p:nvSpPr>
          <p:cNvPr id="3" name="2 Marcador de contenido"/>
          <p:cNvSpPr>
            <a:spLocks noGrp="1"/>
          </p:cNvSpPr>
          <p:nvPr>
            <p:ph idx="1"/>
          </p:nvPr>
        </p:nvSpPr>
        <p:spPr/>
        <p:txBody>
          <a:bodyPr/>
          <a:lstStyle/>
          <a:p>
            <a:pPr>
              <a:buNone/>
            </a:pPr>
            <a:r>
              <a:rPr lang="es-MX" dirty="0"/>
              <a:t>Servicio es concepto no marxista: mayoría de países con &gt;50% del PIB en servicios (USA, 78%; Alemania, 69%; Japón, 73%); A. Latina, 65%)</a:t>
            </a:r>
          </a:p>
          <a:p>
            <a:pPr>
              <a:buNone/>
            </a:pPr>
            <a:r>
              <a:rPr lang="es-MX" dirty="0"/>
              <a:t>Servicios comerciales y bancarios Marx los considera no productivos, pero en estos se trabaja, hay una relación de trabajo</a:t>
            </a:r>
          </a:p>
          <a:p>
            <a:pPr>
              <a:buNone/>
            </a:pPr>
            <a:r>
              <a:rPr lang="es-MX" dirty="0"/>
              <a:t>Otros servicios: personales, transportes y comunicaciones, hotelería y restaurantes, ocio, cultura, deportes, espectáculos, servicios públicos</a:t>
            </a:r>
          </a:p>
          <a:p>
            <a:pPr>
              <a:buNone/>
            </a:pPr>
            <a:endParaRPr lang="es-MX" dirty="0"/>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11</a:t>
            </a:fld>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76250"/>
            <a:ext cx="8686800" cy="6265863"/>
          </a:xfrm>
        </p:spPr>
        <p:txBody>
          <a:bodyPr>
            <a:noAutofit/>
          </a:bodyPr>
          <a:lstStyle/>
          <a:p>
            <a:pPr eaLnBrk="1" fontAlgn="auto" hangingPunct="1">
              <a:spcAft>
                <a:spcPts val="600"/>
              </a:spcAft>
              <a:buFont typeface="Wingdings 2"/>
              <a:buChar char=""/>
              <a:defRPr/>
            </a:pPr>
            <a:r>
              <a:rPr lang="es-MX" sz="2800" dirty="0"/>
              <a:t>Complicaciones</a:t>
            </a:r>
          </a:p>
          <a:p>
            <a:pPr marL="514350" indent="-514350" eaLnBrk="1" fontAlgn="auto" hangingPunct="1">
              <a:spcAft>
                <a:spcPts val="600"/>
              </a:spcAft>
              <a:buNone/>
              <a:defRPr/>
            </a:pPr>
            <a:endParaRPr lang="es-MX" sz="2800" dirty="0"/>
          </a:p>
          <a:p>
            <a:pPr marL="514350" indent="-514350" eaLnBrk="1" fontAlgn="auto" hangingPunct="1">
              <a:spcAft>
                <a:spcPts val="600"/>
              </a:spcAft>
              <a:buFont typeface="Wingdings 2"/>
              <a:buAutoNum type="arabicParenR"/>
              <a:defRPr/>
            </a:pPr>
            <a:r>
              <a:rPr lang="es-MX" sz="2800" dirty="0"/>
              <a:t>Hay servicios con una parte tangible (alimentos en restaurante)</a:t>
            </a:r>
          </a:p>
          <a:p>
            <a:pPr marL="514350" indent="-514350" eaLnBrk="1" fontAlgn="auto" hangingPunct="1">
              <a:spcAft>
                <a:spcPts val="600"/>
              </a:spcAft>
              <a:buFont typeface="Wingdings 2"/>
              <a:buAutoNum type="arabicParenR"/>
              <a:defRPr/>
            </a:pPr>
            <a:r>
              <a:rPr lang="es-MX" sz="2800" dirty="0"/>
              <a:t>Los tangibles implican fases intangibles como el diseño</a:t>
            </a:r>
          </a:p>
          <a:p>
            <a:pPr marL="514350" indent="-514350" eaLnBrk="1" fontAlgn="auto" hangingPunct="1">
              <a:spcAft>
                <a:spcPts val="600"/>
              </a:spcAft>
              <a:buFont typeface="Wingdings 2"/>
              <a:buAutoNum type="arabicParenR"/>
              <a:defRPr/>
            </a:pPr>
            <a:r>
              <a:rPr lang="es-MX" sz="2800" dirty="0"/>
              <a:t>Muchos intangibles pueden ser observados (música)</a:t>
            </a:r>
          </a:p>
          <a:p>
            <a:pPr marL="514350" indent="-514350" eaLnBrk="1" fontAlgn="auto" hangingPunct="1">
              <a:spcAft>
                <a:spcPts val="600"/>
              </a:spcAft>
              <a:buFont typeface="Wingdings 2"/>
              <a:buAutoNum type="arabicParenR"/>
              <a:defRPr/>
            </a:pPr>
            <a:r>
              <a:rPr lang="es-MX" sz="2800" dirty="0"/>
              <a:t>La percepción de tangibles tiene siempre un intangible (bello-auto)</a:t>
            </a:r>
          </a:p>
          <a:p>
            <a:pPr marL="514350" indent="-514350" eaLnBrk="1" fontAlgn="auto" hangingPunct="1">
              <a:spcAft>
                <a:spcPts val="600"/>
              </a:spcAft>
              <a:buFont typeface="Wingdings 2"/>
              <a:buAutoNum type="arabicParenR"/>
              <a:defRPr/>
            </a:pPr>
            <a:r>
              <a:rPr lang="es-MX" sz="2800" dirty="0"/>
              <a:t>Una parte de lo material (símbolos objetivados) es intangible (intangibles objetivados)</a:t>
            </a:r>
          </a:p>
          <a:p>
            <a:pPr marL="514350" indent="-514350" eaLnBrk="1" fontAlgn="auto" hangingPunct="1">
              <a:spcAft>
                <a:spcPts val="600"/>
              </a:spcAft>
              <a:buFont typeface="Wingdings 2"/>
              <a:buAutoNum type="arabicParenR"/>
              <a:defRPr/>
            </a:pPr>
            <a:endParaRPr lang="es-MX" sz="2800" dirty="0"/>
          </a:p>
          <a:p>
            <a:pPr eaLnBrk="1" fontAlgn="auto" hangingPunct="1">
              <a:spcAft>
                <a:spcPts val="600"/>
              </a:spcAft>
              <a:buFont typeface="Wingdings 2"/>
              <a:buNone/>
              <a:defRPr/>
            </a:pPr>
            <a:r>
              <a:rPr lang="es-MX" sz="2800" dirty="0"/>
              <a:t> </a:t>
            </a:r>
          </a:p>
        </p:txBody>
      </p:sp>
      <p:sp>
        <p:nvSpPr>
          <p:cNvPr id="4" name="3 Marcador de número de diapositiva"/>
          <p:cNvSpPr>
            <a:spLocks noGrp="1"/>
          </p:cNvSpPr>
          <p:nvPr>
            <p:ph type="sldNum" sz="quarter" idx="12"/>
          </p:nvPr>
        </p:nvSpPr>
        <p:spPr/>
        <p:txBody>
          <a:bodyPr/>
          <a:lstStyle/>
          <a:p>
            <a:pPr>
              <a:defRPr/>
            </a:pPr>
            <a:fld id="{055FC283-414D-4E1D-B5B9-8532001870D5}" type="slidenum">
              <a:rPr lang="es-MX"/>
              <a:pPr>
                <a:defRPr/>
              </a:pPr>
              <a:t>12</a:t>
            </a:fld>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76250"/>
            <a:ext cx="8686800" cy="6192838"/>
          </a:xfrm>
        </p:spPr>
        <p:txBody>
          <a:bodyPr>
            <a:normAutofit fontScale="92500"/>
          </a:bodyPr>
          <a:lstStyle/>
          <a:p>
            <a:pPr eaLnBrk="1" hangingPunct="1"/>
            <a:r>
              <a:rPr lang="es-MX" sz="2800" dirty="0"/>
              <a:t>Desde el punto de vista de la relación con el cliente:</a:t>
            </a:r>
          </a:p>
          <a:p>
            <a:pPr eaLnBrk="1" hangingPunct="1">
              <a:buFont typeface="Wingdings 2" pitchFamily="18" charset="2"/>
              <a:buNone/>
            </a:pPr>
            <a:endParaRPr lang="es-MX" sz="2800" dirty="0"/>
          </a:p>
          <a:p>
            <a:pPr eaLnBrk="1" hangingPunct="1">
              <a:buFont typeface="Wingdings 2" pitchFamily="18" charset="2"/>
              <a:buAutoNum type="arabicParenR"/>
            </a:pPr>
            <a:r>
              <a:rPr lang="es-MX" sz="2800" dirty="0"/>
              <a:t>De trato directo con el cliente, interactivos (guardería)</a:t>
            </a:r>
          </a:p>
          <a:p>
            <a:pPr eaLnBrk="1" hangingPunct="1">
              <a:buFont typeface="Wingdings 2" pitchFamily="18" charset="2"/>
              <a:buAutoNum type="arabicParenR"/>
            </a:pPr>
            <a:r>
              <a:rPr lang="es-MX" sz="2800" dirty="0"/>
              <a:t>No interactivos con el cliente (TV, radio tradicionales)</a:t>
            </a:r>
          </a:p>
          <a:p>
            <a:pPr eaLnBrk="1" hangingPunct="1">
              <a:buFont typeface="Wingdings 2" pitchFamily="18" charset="2"/>
              <a:buAutoNum type="arabicParenR"/>
            </a:pPr>
            <a:r>
              <a:rPr lang="es-MX" sz="2800" dirty="0"/>
              <a:t>Servicios con apropiación del espacio</a:t>
            </a:r>
            <a:endParaRPr lang="es-MX" sz="3000" dirty="0"/>
          </a:p>
          <a:p>
            <a:pPr marL="914400" lvl="1" indent="-514350" eaLnBrk="1" hangingPunct="1">
              <a:buFont typeface="Franklin Gothic Medium" pitchFamily="34" charset="0"/>
              <a:buAutoNum type="alphaLcParenR"/>
            </a:pPr>
            <a:r>
              <a:rPr lang="es-MX" sz="2600" dirty="0"/>
              <a:t>Abiertos sólo para clientes: cara a cara con el cliente (Wal Mart, MacDonalds); a través de la red (Call centers)</a:t>
            </a:r>
          </a:p>
          <a:p>
            <a:pPr marL="914400" lvl="1" indent="-514350" eaLnBrk="1" hangingPunct="1">
              <a:buFont typeface="Franklin Gothic Medium" pitchFamily="34" charset="0"/>
              <a:buAutoNum type="alphaLcParenR"/>
            </a:pPr>
            <a:r>
              <a:rPr lang="es-MX" sz="2600" dirty="0"/>
              <a:t>Públicos abiertos a la ciudadanía: venta ambulante, taxistas, microbusero, tianguista, vagonero</a:t>
            </a:r>
          </a:p>
          <a:p>
            <a:pPr marL="914400" lvl="1" indent="-514350" eaLnBrk="1" hangingPunct="1">
              <a:buFont typeface="Franklin Gothic Medium" pitchFamily="34" charset="0"/>
              <a:buAutoNum type="alphaLcParenR"/>
            </a:pPr>
            <a:r>
              <a:rPr lang="es-MX" sz="2600" dirty="0"/>
              <a:t>Trabajo en casa</a:t>
            </a:r>
          </a:p>
          <a:p>
            <a:pPr marL="914400" lvl="1" indent="-514350" eaLnBrk="1" hangingPunct="1">
              <a:buFont typeface="Franklin Gothic Medium" pitchFamily="34" charset="0"/>
              <a:buNone/>
            </a:pPr>
            <a:r>
              <a:rPr lang="es-MX" sz="2600" dirty="0">
                <a:solidFill>
                  <a:srgbClr val="C00000"/>
                </a:solidFill>
              </a:rPr>
              <a:t>Trabajo no Clásico: inmaterial y material subjetivado, interactivo, </a:t>
            </a:r>
            <a:r>
              <a:rPr lang="es-MX" sz="2600" dirty="0" smtClean="0">
                <a:solidFill>
                  <a:srgbClr val="C00000"/>
                </a:solidFill>
              </a:rPr>
              <a:t>de intercambio simbólico inclusión </a:t>
            </a:r>
            <a:r>
              <a:rPr lang="es-MX" sz="2600" dirty="0">
                <a:solidFill>
                  <a:srgbClr val="C00000"/>
                </a:solidFill>
              </a:rPr>
              <a:t>del cliente en el Trabajo</a:t>
            </a:r>
          </a:p>
          <a:p>
            <a:pPr eaLnBrk="1" hangingPunct="1">
              <a:buFont typeface="Wingdings 2" pitchFamily="18" charset="2"/>
              <a:buNone/>
            </a:pPr>
            <a:r>
              <a:rPr lang="es-MX" dirty="0"/>
              <a:t>	</a:t>
            </a:r>
          </a:p>
          <a:p>
            <a:pPr eaLnBrk="1" hangingPunct="1">
              <a:buFont typeface="Wingdings 2" pitchFamily="18" charset="2"/>
              <a:buAutoNum type="arabicParenR"/>
            </a:pPr>
            <a:endParaRPr lang="es-MX" dirty="0"/>
          </a:p>
        </p:txBody>
      </p:sp>
      <p:sp>
        <p:nvSpPr>
          <p:cNvPr id="4" name="3 Marcador de número de diapositiva"/>
          <p:cNvSpPr>
            <a:spLocks noGrp="1"/>
          </p:cNvSpPr>
          <p:nvPr>
            <p:ph type="sldNum" sz="quarter" idx="12"/>
          </p:nvPr>
        </p:nvSpPr>
        <p:spPr/>
        <p:txBody>
          <a:bodyPr/>
          <a:lstStyle/>
          <a:p>
            <a:pPr>
              <a:defRPr/>
            </a:pPr>
            <a:fld id="{AC13A1F6-8117-4660-BBB8-44DBFC160811}" type="slidenum">
              <a:rPr lang="es-MX"/>
              <a:pPr>
                <a:defRPr/>
              </a:pPr>
              <a:t>13</a:t>
            </a:fld>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3. Trabajo no clásico y Economia Política</a:t>
            </a:r>
          </a:p>
        </p:txBody>
      </p:sp>
      <p:sp>
        <p:nvSpPr>
          <p:cNvPr id="3" name="2 Marcador de contenido"/>
          <p:cNvSpPr>
            <a:spLocks noGrp="1"/>
          </p:cNvSpPr>
          <p:nvPr>
            <p:ph idx="1"/>
          </p:nvPr>
        </p:nvSpPr>
        <p:spPr/>
        <p:txBody>
          <a:bodyPr/>
          <a:lstStyle/>
          <a:p>
            <a:pPr marL="514350" indent="-514350">
              <a:buAutoNum type="arabicPeriod"/>
            </a:pPr>
            <a:r>
              <a:rPr lang="es-MX" sz="2800" dirty="0"/>
              <a:t>La Mercancía no es un objeto físico, una mercancía puede ser un servicio: puede ser un tipo de interacción, símbolos subjetivados u objetivados</a:t>
            </a:r>
          </a:p>
          <a:p>
            <a:pPr marL="514350" indent="-514350">
              <a:buAutoNum type="arabicPeriod"/>
            </a:pPr>
            <a:r>
              <a:rPr lang="es-MX" sz="2800" dirty="0"/>
              <a:t>Todos estas mercancías implican una cantidad de trabajo incorporado y un tiempo de trabajo y ciertas calificaciones de los trabajadores</a:t>
            </a:r>
          </a:p>
          <a:p>
            <a:pPr marL="514350" indent="-514350">
              <a:buAutoNum type="arabicPeriod"/>
            </a:pPr>
            <a:r>
              <a:rPr lang="es-MX" sz="2800" dirty="0"/>
              <a:t>El valor en unas puede acumularse (símbolos objetivados), en otras el valor se consume al mismo tiempo que se produce (trabajo interactivo y simbólico subjetivado)</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14</a:t>
            </a:fld>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¿En Todos los Servicios la ganancia es resultado de una redistribución de la plusvalía?</a:t>
            </a:r>
          </a:p>
        </p:txBody>
      </p:sp>
      <p:sp>
        <p:nvSpPr>
          <p:cNvPr id="3" name="2 Marcador de contenido"/>
          <p:cNvSpPr>
            <a:spLocks noGrp="1"/>
          </p:cNvSpPr>
          <p:nvPr>
            <p:ph idx="1"/>
          </p:nvPr>
        </p:nvSpPr>
        <p:spPr/>
        <p:txBody>
          <a:bodyPr/>
          <a:lstStyle/>
          <a:p>
            <a:pPr>
              <a:buNone/>
            </a:pPr>
            <a:r>
              <a:rPr lang="es-MX" dirty="0"/>
              <a:t>Marx: Escuela, Teatro, Transportes</a:t>
            </a:r>
          </a:p>
          <a:p>
            <a:pPr>
              <a:buNone/>
            </a:pPr>
            <a:r>
              <a:rPr lang="es-MX" dirty="0"/>
              <a:t>El Producto Inmaterial</a:t>
            </a:r>
          </a:p>
          <a:p>
            <a:pPr>
              <a:buNone/>
            </a:pPr>
            <a:r>
              <a:rPr lang="es-MX" dirty="0"/>
              <a:t>El producto puramente simbólico</a:t>
            </a:r>
          </a:p>
          <a:p>
            <a:pPr>
              <a:buNone/>
            </a:pPr>
            <a:r>
              <a:rPr lang="es-MX" dirty="0"/>
              <a:t>La interacción como producto</a:t>
            </a:r>
          </a:p>
          <a:p>
            <a:pPr>
              <a:buNone/>
            </a:pPr>
            <a:r>
              <a:rPr lang="es-MX" dirty="0"/>
              <a:t>Los productos híbridos: material (industrial) + servicio (restaurante)</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15</a:t>
            </a:fld>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Fuerza de Trabajo</a:t>
            </a:r>
          </a:p>
        </p:txBody>
      </p:sp>
      <p:sp>
        <p:nvSpPr>
          <p:cNvPr id="3" name="2 Marcador de contenido"/>
          <p:cNvSpPr>
            <a:spLocks noGrp="1"/>
          </p:cNvSpPr>
          <p:nvPr>
            <p:ph idx="1"/>
          </p:nvPr>
        </p:nvSpPr>
        <p:spPr/>
        <p:txBody>
          <a:bodyPr/>
          <a:lstStyle/>
          <a:p>
            <a:r>
              <a:rPr lang="es-MX" dirty="0"/>
              <a:t>Potencialidad para generar productos, mercancías en el capitalismo</a:t>
            </a:r>
          </a:p>
          <a:p>
            <a:r>
              <a:rPr lang="es-MX" dirty="0"/>
              <a:t>Capacidades tanto físicas como subjetivas (emocionales, morales, estéticas, cognitivas), capacidad de interacción)</a:t>
            </a:r>
          </a:p>
          <a:p>
            <a:r>
              <a:rPr lang="es-MX" dirty="0"/>
              <a:t>La  generación puede ser de signos, símbolos y significados</a:t>
            </a:r>
          </a:p>
          <a:p>
            <a:r>
              <a:rPr lang="es-MX" dirty="0"/>
              <a:t>También con la intromisión del cliente en el proceso de trabajo y el trabajo del cliente</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16</a:t>
            </a:fld>
            <a:endParaRPr lang="es-MX"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Trabajo no clásico y productivo</a:t>
            </a:r>
          </a:p>
        </p:txBody>
      </p:sp>
      <p:sp>
        <p:nvSpPr>
          <p:cNvPr id="3" name="2 Marcador de contenido"/>
          <p:cNvSpPr>
            <a:spLocks noGrp="1"/>
          </p:cNvSpPr>
          <p:nvPr>
            <p:ph idx="1"/>
          </p:nvPr>
        </p:nvSpPr>
        <p:spPr/>
        <p:txBody>
          <a:bodyPr/>
          <a:lstStyle/>
          <a:p>
            <a:r>
              <a:rPr lang="es-MX" dirty="0"/>
              <a:t>Marx (</a:t>
            </a:r>
            <a:r>
              <a:rPr lang="es-MX" dirty="0" err="1"/>
              <a:t>Cap</a:t>
            </a:r>
            <a:r>
              <a:rPr lang="es-MX" dirty="0"/>
              <a:t> VI inédito e Historia Crítica de las Teorías sobre la Plusvalía): “Es equivocado diferenciar trabajo productivo e improductivo por el contenido material del producto”</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17</a:t>
            </a:fld>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4. El Trabajo Eminentemente simbólico </a:t>
            </a:r>
          </a:p>
        </p:txBody>
      </p:sp>
      <p:sp>
        <p:nvSpPr>
          <p:cNvPr id="3" name="2 Marcador de contenido"/>
          <p:cNvSpPr>
            <a:spLocks noGrp="1"/>
          </p:cNvSpPr>
          <p:nvPr>
            <p:ph idx="1"/>
          </p:nvPr>
        </p:nvSpPr>
        <p:spPr/>
        <p:txBody>
          <a:bodyPr/>
          <a:lstStyle/>
          <a:p>
            <a:pPr marL="514350" indent="-514350">
              <a:buNone/>
            </a:pPr>
            <a:r>
              <a:rPr lang="es-MX" dirty="0"/>
              <a:t>1). Los símbolos implican signos empíricos que se relacionan con símbolos aceptado socialmente y se traducen en significados concretos para el cliente: cognitivos, emocionales, morales, estéticos</a:t>
            </a:r>
          </a:p>
          <a:p>
            <a:pPr marL="514350" indent="-514350">
              <a:buNone/>
            </a:pPr>
            <a:r>
              <a:rPr lang="es-MX" dirty="0"/>
              <a:t>2). Todos los trabajos implican dimensiones simbólicas (la relación de producción material involucra trabajadores, supervisores, jefes y gerentes que intercambian símbolos y significados)</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18</a:t>
            </a:fld>
            <a:endParaRPr lang="es-MX"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 Trabajos eminentemente  simbolicos (2)</a:t>
            </a:r>
          </a:p>
        </p:txBody>
      </p:sp>
      <p:sp>
        <p:nvSpPr>
          <p:cNvPr id="3" name="2 Marcador de contenido"/>
          <p:cNvSpPr>
            <a:spLocks noGrp="1"/>
          </p:cNvSpPr>
          <p:nvPr>
            <p:ph idx="1"/>
          </p:nvPr>
        </p:nvSpPr>
        <p:spPr/>
        <p:txBody>
          <a:bodyPr/>
          <a:lstStyle/>
          <a:p>
            <a:pPr marL="514350" indent="-514350">
              <a:buNone/>
            </a:pPr>
            <a:r>
              <a:rPr lang="es-MX" dirty="0"/>
              <a:t>3.) </a:t>
            </a:r>
            <a:r>
              <a:rPr lang="es-MX" sz="2400" dirty="0"/>
              <a:t>Unos trabajos y productos son más simbólicos que otros (todos implican la dimensión simbólica, la “cara subjetiva del objeto”)</a:t>
            </a:r>
          </a:p>
          <a:p>
            <a:pPr marL="514350" indent="-514350">
              <a:buNone/>
            </a:pPr>
            <a:r>
              <a:rPr lang="es-MX" sz="2400" dirty="0"/>
              <a:t>4.) Trabajo cognitivo: la actividad principal y los medios de producción son conocimientos que generan como producto nuevo conocimiento</a:t>
            </a:r>
          </a:p>
          <a:p>
            <a:pPr marL="514350" indent="-514350">
              <a:buNone/>
            </a:pPr>
            <a:r>
              <a:rPr lang="es-MX" sz="2400" dirty="0"/>
              <a:t>5.) Trabajo emocional: pone en juego las capacidades emocionales de los trabajadores para infundir ciertos sentimientos en el cliente </a:t>
            </a:r>
          </a:p>
          <a:p>
            <a:pPr marL="514350" indent="-514350">
              <a:buNone/>
            </a:pPr>
            <a:r>
              <a:rPr lang="es-MX" sz="2400" dirty="0"/>
              <a:t>     (cuidado de bebés)</a:t>
            </a:r>
          </a:p>
          <a:p>
            <a:pPr marL="514350" indent="-514350">
              <a:buNone/>
            </a:pPr>
            <a:r>
              <a:rPr lang="es-MX" sz="2400" dirty="0"/>
              <a:t>6.) Trabajo estético (habilidades y productos socialmente bellos)</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19</a:t>
            </a:fld>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MX" dirty="0"/>
              <a:t>1</a:t>
            </a:r>
            <a:r>
              <a:rPr lang="es-MX" dirty="0" smtClean="0"/>
              <a:t>. Como mercado de trabajo (económico y sociodemográfico)</a:t>
            </a:r>
          </a:p>
          <a:p>
            <a:pPr>
              <a:buNone/>
            </a:pPr>
            <a:r>
              <a:rPr lang="es-MX" dirty="0" smtClean="0"/>
              <a:t>2.  </a:t>
            </a:r>
            <a:r>
              <a:rPr lang="es-MX" dirty="0"/>
              <a:t>El Trabajo como actividad (marxista, sociología del trabajo)</a:t>
            </a:r>
          </a:p>
          <a:p>
            <a:pPr>
              <a:buNone/>
            </a:pPr>
            <a:r>
              <a:rPr lang="es-MX" dirty="0"/>
              <a:t>    Trabajo incorporado diferente de valor de la fuerza de trabajo</a:t>
            </a:r>
          </a:p>
          <a:p>
            <a:pPr>
              <a:buNone/>
            </a:pPr>
            <a:r>
              <a:rPr lang="es-MX" dirty="0"/>
              <a:t>    Control y resistencia en el proceso de trabajo (el “Conflicto  Estructurado”).</a:t>
            </a:r>
          </a:p>
          <a:p>
            <a:pPr>
              <a:buNone/>
            </a:pPr>
            <a:r>
              <a:rPr lang="es-MX" dirty="0"/>
              <a:t>3. Regulación del Trabajo: normas, su constitución y cumplimiento</a:t>
            </a:r>
          </a:p>
        </p:txBody>
      </p:sp>
      <p:sp>
        <p:nvSpPr>
          <p:cNvPr id="2" name="1 Título"/>
          <p:cNvSpPr>
            <a:spLocks noGrp="1"/>
          </p:cNvSpPr>
          <p:nvPr>
            <p:ph type="title"/>
          </p:nvPr>
        </p:nvSpPr>
        <p:spPr/>
        <p:txBody>
          <a:bodyPr>
            <a:normAutofit/>
          </a:bodyPr>
          <a:lstStyle/>
          <a:p>
            <a:r>
              <a:rPr lang="es-MX" dirty="0"/>
              <a:t>Formas de análisis del trabajo</a:t>
            </a:r>
          </a:p>
        </p:txBody>
      </p:sp>
    </p:spTree>
    <p:extLst>
      <p:ext uri="{BB962C8B-B14F-4D97-AF65-F5344CB8AC3E}">
        <p14:creationId xmlns:p14="http://schemas.microsoft.com/office/powerpoint/2010/main" val="2670197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4. La Relación social de Trabajo en el Trabajo no Clásico</a:t>
            </a:r>
          </a:p>
        </p:txBody>
      </p:sp>
      <p:sp>
        <p:nvSpPr>
          <p:cNvPr id="3" name="2 Marcador de contenido"/>
          <p:cNvSpPr>
            <a:spLocks noGrp="1"/>
          </p:cNvSpPr>
          <p:nvPr>
            <p:ph idx="1"/>
          </p:nvPr>
        </p:nvSpPr>
        <p:spPr/>
        <p:txBody>
          <a:bodyPr/>
          <a:lstStyle/>
          <a:p>
            <a:pPr marL="514350" indent="-514350">
              <a:buAutoNum type="arabicPeriod"/>
            </a:pPr>
            <a:r>
              <a:rPr lang="es-MX" sz="2800" dirty="0"/>
              <a:t>Relación social de producción: relación social entre los agentes que intervienen en la producción</a:t>
            </a:r>
          </a:p>
          <a:p>
            <a:pPr marL="514350" indent="-514350">
              <a:buAutoNum type="arabicPeriod"/>
            </a:pPr>
            <a:r>
              <a:rPr lang="es-MX" sz="2800" dirty="0"/>
              <a:t>En la relación social de producción (relación laboral) en el trabajo no clásico puede intervenir el cliente u otros agentes no laborales</a:t>
            </a:r>
          </a:p>
          <a:p>
            <a:pPr marL="514350" indent="-514350">
              <a:buAutoNum type="arabicPeriod"/>
            </a:pPr>
            <a:r>
              <a:rPr lang="es-MX" sz="2800" dirty="0"/>
              <a:t>Necesidad de un concepto ampliado de relación de trabajo, de control sobre el proceso de trabajo y de mercado (construcción social de la ocupación</a:t>
            </a:r>
            <a:r>
              <a:rPr lang="es-MX" dirty="0"/>
              <a:t>)</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20</a:t>
            </a:fld>
            <a:endParaRPr lang="es-MX"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512" y="685031"/>
            <a:ext cx="8686801" cy="838200"/>
          </a:xfrm>
        </p:spPr>
        <p:txBody>
          <a:bodyPr/>
          <a:lstStyle/>
          <a:p>
            <a:pPr eaLnBrk="1" fontAlgn="auto" hangingPunct="1">
              <a:spcAft>
                <a:spcPts val="0"/>
              </a:spcAft>
              <a:defRPr/>
            </a:pPr>
            <a:r>
              <a:rPr lang="es-MX" dirty="0"/>
              <a:t>5. Relación laboral</a:t>
            </a:r>
          </a:p>
        </p:txBody>
      </p:sp>
      <p:sp>
        <p:nvSpPr>
          <p:cNvPr id="22531" name="6 CuadroTexto"/>
          <p:cNvSpPr txBox="1">
            <a:spLocks noChangeArrowheads="1"/>
          </p:cNvSpPr>
          <p:nvPr/>
        </p:nvSpPr>
        <p:spPr bwMode="auto">
          <a:xfrm>
            <a:off x="755650" y="2128491"/>
            <a:ext cx="2087563" cy="2227263"/>
          </a:xfrm>
          <a:prstGeom prst="rect">
            <a:avLst/>
          </a:prstGeom>
          <a:noFill/>
          <a:ln w="9525">
            <a:noFill/>
            <a:miter lim="800000"/>
            <a:headEnd/>
            <a:tailEnd/>
          </a:ln>
        </p:spPr>
        <p:txBody>
          <a:bodyPr>
            <a:spAutoFit/>
          </a:bodyPr>
          <a:lstStyle/>
          <a:p>
            <a:pPr algn="ctr"/>
            <a:r>
              <a:rPr lang="es-MX" sz="2800" dirty="0">
                <a:latin typeface="Franklin Gothic Book" pitchFamily="34" charset="0"/>
              </a:rPr>
              <a:t>La relación con el cliente (trabajo relacional)</a:t>
            </a:r>
          </a:p>
        </p:txBody>
      </p:sp>
      <p:sp>
        <p:nvSpPr>
          <p:cNvPr id="22532" name="7 CuadroTexto"/>
          <p:cNvSpPr txBox="1">
            <a:spLocks noChangeArrowheads="1"/>
          </p:cNvSpPr>
          <p:nvPr/>
        </p:nvSpPr>
        <p:spPr bwMode="auto">
          <a:xfrm>
            <a:off x="3435351" y="1484784"/>
            <a:ext cx="4895850" cy="2246313"/>
          </a:xfrm>
          <a:prstGeom prst="rect">
            <a:avLst/>
          </a:prstGeom>
          <a:noFill/>
          <a:ln w="9525">
            <a:noFill/>
            <a:miter lim="800000"/>
            <a:headEnd/>
            <a:tailEnd/>
          </a:ln>
        </p:spPr>
        <p:txBody>
          <a:bodyPr>
            <a:spAutoFit/>
          </a:bodyPr>
          <a:lstStyle/>
          <a:p>
            <a:r>
              <a:rPr lang="es-MX" sz="2800" dirty="0">
                <a:latin typeface="Franklin Gothic Book" pitchFamily="34" charset="0"/>
              </a:rPr>
              <a:t>Formal (Wal-Mart, Call centers, McDonald’s)</a:t>
            </a:r>
          </a:p>
          <a:p>
            <a:endParaRPr lang="es-MX" sz="2800" dirty="0">
              <a:latin typeface="Franklin Gothic Book" pitchFamily="34" charset="0"/>
            </a:endParaRPr>
          </a:p>
          <a:p>
            <a:r>
              <a:rPr lang="es-MX" sz="2800" dirty="0">
                <a:latin typeface="Franklin Gothic Book" pitchFamily="34" charset="0"/>
              </a:rPr>
              <a:t>Informal (Vendedor ambulante, taxista, micro)</a:t>
            </a:r>
          </a:p>
        </p:txBody>
      </p:sp>
      <p:sp>
        <p:nvSpPr>
          <p:cNvPr id="9" name="8 Abrir llave"/>
          <p:cNvSpPr/>
          <p:nvPr/>
        </p:nvSpPr>
        <p:spPr>
          <a:xfrm>
            <a:off x="2916238" y="1628775"/>
            <a:ext cx="503237" cy="2305050"/>
          </a:xfrm>
          <a:prstGeom prst="leftBrace">
            <a:avLst/>
          </a:prstGeom>
          <a:ln w="1587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MX" sz="2800" dirty="0"/>
          </a:p>
        </p:txBody>
      </p:sp>
      <p:sp>
        <p:nvSpPr>
          <p:cNvPr id="22534" name="9 CuadroTexto"/>
          <p:cNvSpPr txBox="1">
            <a:spLocks noChangeArrowheads="1"/>
          </p:cNvSpPr>
          <p:nvPr/>
        </p:nvSpPr>
        <p:spPr bwMode="auto">
          <a:xfrm>
            <a:off x="899592" y="4200525"/>
            <a:ext cx="7056437" cy="2657475"/>
          </a:xfrm>
          <a:prstGeom prst="rect">
            <a:avLst/>
          </a:prstGeom>
          <a:noFill/>
          <a:ln w="9525">
            <a:noFill/>
            <a:miter lim="800000"/>
            <a:headEnd/>
            <a:tailEnd/>
          </a:ln>
        </p:spPr>
        <p:txBody>
          <a:bodyPr>
            <a:spAutoFit/>
          </a:bodyPr>
          <a:lstStyle/>
          <a:p>
            <a:pPr>
              <a:lnSpc>
                <a:spcPct val="150000"/>
              </a:lnSpc>
            </a:pPr>
            <a:r>
              <a:rPr lang="es-MX" sz="2800" dirty="0">
                <a:latin typeface="Franklin Gothic Book" pitchFamily="34" charset="0"/>
              </a:rPr>
              <a:t>Taylorización del cliente, trabajo emocional, estético, cognitivo, ético</a:t>
            </a:r>
          </a:p>
          <a:p>
            <a:pPr>
              <a:lnSpc>
                <a:spcPct val="150000"/>
              </a:lnSpc>
            </a:pPr>
            <a:r>
              <a:rPr lang="es-MX" sz="2800" dirty="0">
                <a:latin typeface="Franklin Gothic Book" pitchFamily="34" charset="0"/>
              </a:rPr>
              <a:t>Las normas estatales “no laborales”</a:t>
            </a:r>
          </a:p>
          <a:p>
            <a:pPr>
              <a:lnSpc>
                <a:spcPct val="150000"/>
              </a:lnSpc>
            </a:pPr>
            <a:r>
              <a:rPr lang="es-MX" sz="2800" dirty="0">
                <a:latin typeface="Franklin Gothic Book" pitchFamily="34" charset="0"/>
              </a:rPr>
              <a:t>Las reglas de las organizaciones</a:t>
            </a:r>
          </a:p>
        </p:txBody>
      </p:sp>
      <p:sp>
        <p:nvSpPr>
          <p:cNvPr id="11" name="10 Marcador de número de diapositiva"/>
          <p:cNvSpPr>
            <a:spLocks noGrp="1"/>
          </p:cNvSpPr>
          <p:nvPr>
            <p:ph type="sldNum" sz="quarter" idx="12"/>
          </p:nvPr>
        </p:nvSpPr>
        <p:spPr/>
        <p:txBody>
          <a:bodyPr/>
          <a:lstStyle/>
          <a:p>
            <a:pPr>
              <a:defRPr/>
            </a:pPr>
            <a:fld id="{48F29A0B-CFB6-46BD-8264-DED3D2E226EB}" type="slidenum">
              <a:rPr lang="es-MX"/>
              <a:pPr>
                <a:defRPr/>
              </a:pPr>
              <a:t>21</a:t>
            </a:fld>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El Trabajo del Cliente</a:t>
            </a:r>
          </a:p>
        </p:txBody>
      </p:sp>
      <p:sp>
        <p:nvSpPr>
          <p:cNvPr id="3" name="2 Marcador de contenido"/>
          <p:cNvSpPr>
            <a:spLocks noGrp="1"/>
          </p:cNvSpPr>
          <p:nvPr>
            <p:ph idx="1"/>
          </p:nvPr>
        </p:nvSpPr>
        <p:spPr/>
        <p:txBody>
          <a:bodyPr/>
          <a:lstStyle/>
          <a:p>
            <a:pPr>
              <a:buNone/>
            </a:pPr>
            <a:r>
              <a:rPr lang="es-MX" dirty="0"/>
              <a:t>Servicios que requieren que </a:t>
            </a:r>
            <a:r>
              <a:rPr lang="es-MX" dirty="0" smtClean="0"/>
              <a:t>el</a:t>
            </a:r>
            <a:r>
              <a:rPr lang="es-MX" dirty="0" smtClean="0"/>
              <a:t> </a:t>
            </a:r>
            <a:r>
              <a:rPr lang="es-MX" dirty="0"/>
              <a:t>cliente trabaje para recibir su servicio: </a:t>
            </a:r>
            <a:r>
              <a:rPr lang="es-MX" dirty="0" err="1"/>
              <a:t>call</a:t>
            </a:r>
            <a:r>
              <a:rPr lang="es-MX" dirty="0"/>
              <a:t> centers, supermercado, </a:t>
            </a:r>
            <a:r>
              <a:rPr lang="es-MX" dirty="0" err="1"/>
              <a:t>telebanco</a:t>
            </a:r>
            <a:r>
              <a:rPr lang="es-MX" dirty="0"/>
              <a:t>, </a:t>
            </a:r>
            <a:r>
              <a:rPr lang="es-MX" dirty="0" err="1"/>
              <a:t>MacDonalds</a:t>
            </a:r>
            <a:r>
              <a:rPr lang="es-MX" dirty="0"/>
              <a:t>.</a:t>
            </a:r>
          </a:p>
          <a:p>
            <a:pPr>
              <a:buNone/>
            </a:pPr>
            <a:r>
              <a:rPr lang="es-MX" dirty="0"/>
              <a:t>El valor del servicio= valor de insumos, depreciación de maquinaria equipo, materias auxiliares, energía + trabajo incorporado por el empleado + trabajo incorporado por el cliente</a:t>
            </a:r>
          </a:p>
          <a:p>
            <a:pPr>
              <a:buNone/>
            </a:pPr>
            <a:r>
              <a:rPr lang="es-MX" dirty="0"/>
              <a:t>Nuevo concepto de trabajo no pagado al cliente y valor cobrado por el servicio sin descontar el valor que añade el cliente.</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22</a:t>
            </a:fld>
            <a:endParaRPr lang="es-MX"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77688" y="188640"/>
            <a:ext cx="8686800" cy="838200"/>
          </a:xfrm>
        </p:spPr>
        <p:txBody>
          <a:bodyPr>
            <a:noAutofit/>
          </a:bodyPr>
          <a:lstStyle/>
          <a:p>
            <a:pPr eaLnBrk="1" fontAlgn="auto" hangingPunct="1">
              <a:spcAft>
                <a:spcPts val="0"/>
              </a:spcAft>
              <a:defRPr/>
            </a:pPr>
            <a:r>
              <a:rPr lang="es-MX" sz="3000" dirty="0"/>
              <a:t>6. Espacio y Trabajo</a:t>
            </a:r>
          </a:p>
        </p:txBody>
      </p:sp>
      <p:sp>
        <p:nvSpPr>
          <p:cNvPr id="21507" name="2 Marcador de contenido"/>
          <p:cNvSpPr>
            <a:spLocks noGrp="1"/>
          </p:cNvSpPr>
          <p:nvPr>
            <p:ph idx="1"/>
          </p:nvPr>
        </p:nvSpPr>
        <p:spPr>
          <a:xfrm>
            <a:off x="304800" y="1268413"/>
            <a:ext cx="8686800" cy="5400675"/>
          </a:xfrm>
        </p:spPr>
        <p:txBody>
          <a:bodyPr/>
          <a:lstStyle/>
          <a:p>
            <a:pPr eaLnBrk="1" hangingPunct="1"/>
            <a:r>
              <a:rPr lang="es-MX" sz="2400" dirty="0"/>
              <a:t>Tipos de trabajo no clásico:</a:t>
            </a:r>
          </a:p>
          <a:p>
            <a:pPr marL="1028700" lvl="1" indent="-571500" eaLnBrk="1" hangingPunct="1">
              <a:buFont typeface="Franklin Gothic Medium" pitchFamily="34" charset="0"/>
              <a:buAutoNum type="arabicPeriod"/>
            </a:pPr>
            <a:r>
              <a:rPr lang="es-MX" sz="2400" dirty="0"/>
              <a:t>Espacios fijos y cerrados, con trabajo asalariado o no, con intervención directa de los clientes (Wal-Mart, McDonald’s)                                            </a:t>
            </a:r>
          </a:p>
          <a:p>
            <a:pPr marL="1028700" lvl="1" indent="-571500" eaLnBrk="1" hangingPunct="1">
              <a:buNone/>
            </a:pPr>
            <a:r>
              <a:rPr lang="es-MX" sz="2400" dirty="0"/>
              <a:t>       * El control del cliente 	</a:t>
            </a:r>
          </a:p>
          <a:p>
            <a:pPr marL="1028700" lvl="1" indent="-571500" eaLnBrk="1" hangingPunct="1">
              <a:buFont typeface="Franklin Gothic Medium" pitchFamily="34" charset="0"/>
              <a:buNone/>
            </a:pPr>
            <a:r>
              <a:rPr lang="es-MX" sz="2400" dirty="0"/>
              <a:t>2. Espacios abiertos, fijos o móviles (taxista, micro, vendedor ambulante, tianguista, vagoneros)</a:t>
            </a:r>
          </a:p>
          <a:p>
            <a:pPr marL="1028700" lvl="1" indent="-571500" eaLnBrk="1" hangingPunct="1">
              <a:buFont typeface="Wingdings 2" pitchFamily="18" charset="2"/>
              <a:buNone/>
            </a:pPr>
            <a:r>
              <a:rPr lang="es-MX" sz="2400" dirty="0"/>
              <a:t>	* El control del cliente</a:t>
            </a:r>
          </a:p>
          <a:p>
            <a:pPr marL="1028700" lvl="1" indent="-571500" eaLnBrk="1" hangingPunct="1">
              <a:buFont typeface="Wingdings 2" pitchFamily="18" charset="2"/>
              <a:buNone/>
            </a:pPr>
            <a:r>
              <a:rPr lang="es-MX" sz="2400" dirty="0"/>
              <a:t>	* Control de actores que no son trabajadores ni clientes (policía, transeuntes, vecinos)</a:t>
            </a:r>
          </a:p>
          <a:p>
            <a:pPr marL="1028700" lvl="1" indent="-571500" eaLnBrk="1" hangingPunct="1">
              <a:buFont typeface="Wingdings 2" pitchFamily="18" charset="2"/>
              <a:buNone/>
            </a:pPr>
            <a:r>
              <a:rPr lang="es-MX" sz="2400" dirty="0"/>
              <a:t>	Conflictos con el gobierno como cuasi patrón</a:t>
            </a:r>
          </a:p>
          <a:p>
            <a:pPr marL="1028700" lvl="1" indent="-571500" eaLnBrk="1" hangingPunct="1">
              <a:buFont typeface="Wingdings 2" pitchFamily="18" charset="2"/>
              <a:buNone/>
            </a:pPr>
            <a:r>
              <a:rPr lang="es-MX" sz="2400" dirty="0"/>
              <a:t>	La regulación del uso del espacio público</a:t>
            </a:r>
          </a:p>
          <a:p>
            <a:pPr marL="1028700" lvl="1" indent="-571500" eaLnBrk="1" hangingPunct="1">
              <a:buFont typeface="Wingdings 2" pitchFamily="18" charset="2"/>
              <a:buNone/>
            </a:pPr>
            <a:endParaRPr lang="es-MX" dirty="0"/>
          </a:p>
        </p:txBody>
      </p:sp>
      <p:sp>
        <p:nvSpPr>
          <p:cNvPr id="4" name="3 Marcador de número de diapositiva"/>
          <p:cNvSpPr>
            <a:spLocks noGrp="1"/>
          </p:cNvSpPr>
          <p:nvPr>
            <p:ph type="sldNum" sz="quarter" idx="12"/>
          </p:nvPr>
        </p:nvSpPr>
        <p:spPr/>
        <p:txBody>
          <a:bodyPr/>
          <a:lstStyle/>
          <a:p>
            <a:pPr>
              <a:defRPr/>
            </a:pPr>
            <a:fld id="{076BD8E6-2873-4021-A49C-EDC99DEA3E28}" type="slidenum">
              <a:rPr lang="es-MX"/>
              <a:pPr>
                <a:defRPr/>
              </a:pPr>
              <a:t>23</a:t>
            </a:fld>
            <a:endParaRPr lang="es-MX"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14536"/>
            <a:ext cx="8686800" cy="838200"/>
          </a:xfrm>
        </p:spPr>
        <p:txBody>
          <a:bodyPr>
            <a:noAutofit/>
          </a:bodyPr>
          <a:lstStyle/>
          <a:p>
            <a:pPr eaLnBrk="1" fontAlgn="auto" hangingPunct="1">
              <a:spcAft>
                <a:spcPts val="0"/>
              </a:spcAft>
              <a:defRPr/>
            </a:pPr>
            <a:r>
              <a:rPr lang="es-MX" sz="3000" dirty="0"/>
              <a:t>7. Construcción socioeconomica de la ocupación V.S. MERCADO DE TRABAJO</a:t>
            </a:r>
          </a:p>
        </p:txBody>
      </p:sp>
      <p:sp>
        <p:nvSpPr>
          <p:cNvPr id="23555" name="2 Marcador de contenido"/>
          <p:cNvSpPr>
            <a:spLocks noGrp="1"/>
          </p:cNvSpPr>
          <p:nvPr>
            <p:ph idx="1"/>
          </p:nvPr>
        </p:nvSpPr>
        <p:spPr>
          <a:xfrm>
            <a:off x="457200" y="3929066"/>
            <a:ext cx="8686800" cy="2232025"/>
          </a:xfrm>
        </p:spPr>
        <p:txBody>
          <a:bodyPr/>
          <a:lstStyle/>
          <a:p>
            <a:pPr eaLnBrk="1" hangingPunct="1">
              <a:buFont typeface="Wingdings 2" pitchFamily="18" charset="2"/>
              <a:buNone/>
            </a:pPr>
            <a:r>
              <a:rPr lang="es-MX" sz="2800" dirty="0"/>
              <a:t>La oferta de trabajo depende de redes sociales, instituciones, culturas, necesidades de la familia, mercado de trabajo</a:t>
            </a:r>
          </a:p>
          <a:p>
            <a:pPr eaLnBrk="1" hangingPunct="1">
              <a:buFont typeface="Wingdings 2" pitchFamily="18" charset="2"/>
              <a:buNone/>
            </a:pPr>
            <a:r>
              <a:rPr lang="es-MX" sz="2800" dirty="0"/>
              <a:t>La demanda de trabajo depende la configuración sociotécnica de la empresa, de culturas gerenciales con respecto al trabajo, mercado de trabajo</a:t>
            </a:r>
          </a:p>
          <a:p>
            <a:pPr eaLnBrk="1" hangingPunct="1">
              <a:buFont typeface="Wingdings 2" pitchFamily="18" charset="2"/>
              <a:buNone/>
            </a:pPr>
            <a:endParaRPr lang="es-MX" dirty="0"/>
          </a:p>
        </p:txBody>
      </p:sp>
      <p:sp>
        <p:nvSpPr>
          <p:cNvPr id="23556" name="3 CuadroTexto"/>
          <p:cNvSpPr txBox="1">
            <a:spLocks noChangeArrowheads="1"/>
          </p:cNvSpPr>
          <p:nvPr/>
        </p:nvSpPr>
        <p:spPr bwMode="auto">
          <a:xfrm>
            <a:off x="1908175" y="1700213"/>
            <a:ext cx="4967288" cy="366712"/>
          </a:xfrm>
          <a:prstGeom prst="rect">
            <a:avLst/>
          </a:prstGeom>
          <a:noFill/>
          <a:ln w="9525">
            <a:noFill/>
            <a:miter lim="800000"/>
            <a:headEnd/>
            <a:tailEnd/>
          </a:ln>
        </p:spPr>
        <p:txBody>
          <a:bodyPr>
            <a:spAutoFit/>
          </a:bodyPr>
          <a:lstStyle/>
          <a:p>
            <a:pPr algn="ctr"/>
            <a:r>
              <a:rPr lang="es-MX" b="1" dirty="0">
                <a:latin typeface="Franklin Gothic Book" pitchFamily="34" charset="0"/>
              </a:rPr>
              <a:t>Contexto Económico, Político, Legal</a:t>
            </a:r>
          </a:p>
        </p:txBody>
      </p:sp>
      <p:cxnSp>
        <p:nvCxnSpPr>
          <p:cNvPr id="6" name="5 Conector recto"/>
          <p:cNvCxnSpPr/>
          <p:nvPr/>
        </p:nvCxnSpPr>
        <p:spPr>
          <a:xfrm>
            <a:off x="1476375" y="2060575"/>
            <a:ext cx="5975350" cy="0"/>
          </a:xfrm>
          <a:prstGeom prst="line">
            <a:avLst/>
          </a:prstGeom>
          <a:ln w="15875"/>
        </p:spPr>
        <p:style>
          <a:lnRef idx="1">
            <a:schemeClr val="accent1"/>
          </a:lnRef>
          <a:fillRef idx="0">
            <a:schemeClr val="accent1"/>
          </a:fillRef>
          <a:effectRef idx="0">
            <a:schemeClr val="accent1"/>
          </a:effectRef>
          <a:fontRef idx="minor">
            <a:schemeClr val="tx1"/>
          </a:fontRef>
        </p:style>
      </p:cxnSp>
      <p:sp>
        <p:nvSpPr>
          <p:cNvPr id="23558" name="6 CuadroTexto"/>
          <p:cNvSpPr txBox="1">
            <a:spLocks noChangeArrowheads="1"/>
          </p:cNvSpPr>
          <p:nvPr/>
        </p:nvSpPr>
        <p:spPr bwMode="auto">
          <a:xfrm>
            <a:off x="395288" y="2492375"/>
            <a:ext cx="936625" cy="369888"/>
          </a:xfrm>
          <a:prstGeom prst="rect">
            <a:avLst/>
          </a:prstGeom>
          <a:noFill/>
          <a:ln w="19050">
            <a:solidFill>
              <a:schemeClr val="accent1"/>
            </a:solidFill>
            <a:miter lim="800000"/>
            <a:headEnd/>
            <a:tailEnd/>
          </a:ln>
        </p:spPr>
        <p:txBody>
          <a:bodyPr>
            <a:spAutoFit/>
          </a:bodyPr>
          <a:lstStyle/>
          <a:p>
            <a:pPr algn="ctr"/>
            <a:r>
              <a:rPr lang="es-MX" dirty="0">
                <a:latin typeface="Franklin Gothic Book" pitchFamily="34" charset="0"/>
              </a:rPr>
              <a:t>Familia</a:t>
            </a:r>
          </a:p>
        </p:txBody>
      </p:sp>
      <p:sp>
        <p:nvSpPr>
          <p:cNvPr id="23559" name="7 CuadroTexto"/>
          <p:cNvSpPr txBox="1">
            <a:spLocks noChangeArrowheads="1"/>
          </p:cNvSpPr>
          <p:nvPr/>
        </p:nvSpPr>
        <p:spPr bwMode="auto">
          <a:xfrm>
            <a:off x="1908175" y="2492375"/>
            <a:ext cx="1223963" cy="369888"/>
          </a:xfrm>
          <a:prstGeom prst="rect">
            <a:avLst/>
          </a:prstGeom>
          <a:noFill/>
          <a:ln w="19050">
            <a:solidFill>
              <a:schemeClr val="accent1"/>
            </a:solidFill>
            <a:miter lim="800000"/>
            <a:headEnd/>
            <a:tailEnd/>
          </a:ln>
        </p:spPr>
        <p:txBody>
          <a:bodyPr>
            <a:spAutoFit/>
          </a:bodyPr>
          <a:lstStyle/>
          <a:p>
            <a:pPr algn="ctr"/>
            <a:r>
              <a:rPr lang="es-MX" dirty="0">
                <a:latin typeface="Franklin Gothic Book" pitchFamily="34" charset="0"/>
              </a:rPr>
              <a:t>Red Social</a:t>
            </a:r>
          </a:p>
        </p:txBody>
      </p:sp>
      <p:sp>
        <p:nvSpPr>
          <p:cNvPr id="23560" name="8 CuadroTexto"/>
          <p:cNvSpPr txBox="1">
            <a:spLocks noChangeArrowheads="1"/>
          </p:cNvSpPr>
          <p:nvPr/>
        </p:nvSpPr>
        <p:spPr bwMode="auto">
          <a:xfrm>
            <a:off x="3708400" y="2492375"/>
            <a:ext cx="1223963" cy="369888"/>
          </a:xfrm>
          <a:prstGeom prst="rect">
            <a:avLst/>
          </a:prstGeom>
          <a:noFill/>
          <a:ln w="9525">
            <a:noFill/>
            <a:miter lim="800000"/>
            <a:headEnd/>
            <a:tailEnd/>
          </a:ln>
        </p:spPr>
        <p:txBody>
          <a:bodyPr>
            <a:spAutoFit/>
          </a:bodyPr>
          <a:lstStyle/>
          <a:p>
            <a:pPr algn="ctr"/>
            <a:r>
              <a:rPr lang="es-MX" dirty="0">
                <a:latin typeface="Franklin Gothic Book" pitchFamily="34" charset="0"/>
              </a:rPr>
              <a:t>Encuentro</a:t>
            </a:r>
          </a:p>
        </p:txBody>
      </p:sp>
      <p:sp>
        <p:nvSpPr>
          <p:cNvPr id="23561" name="9 CuadroTexto"/>
          <p:cNvSpPr txBox="1">
            <a:spLocks noChangeArrowheads="1"/>
          </p:cNvSpPr>
          <p:nvPr/>
        </p:nvSpPr>
        <p:spPr bwMode="auto">
          <a:xfrm>
            <a:off x="5508625" y="2492375"/>
            <a:ext cx="1079500" cy="369888"/>
          </a:xfrm>
          <a:prstGeom prst="rect">
            <a:avLst/>
          </a:prstGeom>
          <a:noFill/>
          <a:ln w="19050">
            <a:solidFill>
              <a:schemeClr val="accent1"/>
            </a:solidFill>
            <a:miter lim="800000"/>
            <a:headEnd/>
            <a:tailEnd/>
          </a:ln>
        </p:spPr>
        <p:txBody>
          <a:bodyPr>
            <a:spAutoFit/>
          </a:bodyPr>
          <a:lstStyle/>
          <a:p>
            <a:pPr algn="ctr"/>
            <a:r>
              <a:rPr lang="es-MX" dirty="0">
                <a:latin typeface="Franklin Gothic Book" pitchFamily="34" charset="0"/>
              </a:rPr>
              <a:t>Empresa</a:t>
            </a:r>
          </a:p>
        </p:txBody>
      </p:sp>
      <p:sp>
        <p:nvSpPr>
          <p:cNvPr id="23562" name="10 CuadroTexto"/>
          <p:cNvSpPr txBox="1">
            <a:spLocks noChangeArrowheads="1"/>
          </p:cNvSpPr>
          <p:nvPr/>
        </p:nvSpPr>
        <p:spPr bwMode="auto">
          <a:xfrm>
            <a:off x="6804025" y="2276475"/>
            <a:ext cx="2160588" cy="1190625"/>
          </a:xfrm>
          <a:prstGeom prst="rect">
            <a:avLst/>
          </a:prstGeom>
          <a:noFill/>
          <a:ln w="9525">
            <a:noFill/>
            <a:miter lim="800000"/>
            <a:headEnd/>
            <a:tailEnd/>
          </a:ln>
        </p:spPr>
        <p:txBody>
          <a:bodyPr>
            <a:spAutoFit/>
          </a:bodyPr>
          <a:lstStyle/>
          <a:p>
            <a:r>
              <a:rPr lang="es-MX" b="1" dirty="0">
                <a:latin typeface="Franklin Gothic Book" pitchFamily="34" charset="0"/>
              </a:rPr>
              <a:t>Configuración laboral</a:t>
            </a:r>
          </a:p>
          <a:p>
            <a:r>
              <a:rPr lang="es-MX" b="1" dirty="0">
                <a:latin typeface="Franklin Gothic Book" pitchFamily="34" charset="0"/>
              </a:rPr>
              <a:t>Estrategias de gestión de personal</a:t>
            </a:r>
          </a:p>
        </p:txBody>
      </p:sp>
      <p:cxnSp>
        <p:nvCxnSpPr>
          <p:cNvPr id="13" name="12 Conector recto"/>
          <p:cNvCxnSpPr>
            <a:stCxn id="23558" idx="3"/>
            <a:endCxn id="23559" idx="1"/>
          </p:cNvCxnSpPr>
          <p:nvPr/>
        </p:nvCxnSpPr>
        <p:spPr>
          <a:xfrm>
            <a:off x="1331913" y="2678113"/>
            <a:ext cx="57626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a:stCxn id="23559" idx="3"/>
            <a:endCxn id="23560" idx="1"/>
          </p:cNvCxnSpPr>
          <p:nvPr/>
        </p:nvCxnSpPr>
        <p:spPr>
          <a:xfrm>
            <a:off x="3132138" y="2678113"/>
            <a:ext cx="576262" cy="158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a:stCxn id="23561" idx="1"/>
            <a:endCxn id="23560" idx="3"/>
          </p:cNvCxnSpPr>
          <p:nvPr/>
        </p:nvCxnSpPr>
        <p:spPr>
          <a:xfrm rot="10800000">
            <a:off x="4932363" y="2678113"/>
            <a:ext cx="576262" cy="158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8" name="17 Marcador de número de diapositiva"/>
          <p:cNvSpPr>
            <a:spLocks noGrp="1"/>
          </p:cNvSpPr>
          <p:nvPr>
            <p:ph type="sldNum" sz="quarter" idx="12"/>
          </p:nvPr>
        </p:nvSpPr>
        <p:spPr/>
        <p:txBody>
          <a:bodyPr/>
          <a:lstStyle/>
          <a:p>
            <a:pPr>
              <a:defRPr/>
            </a:pPr>
            <a:fld id="{51880BA5-DA0A-40B4-AA71-742943C1116A}" type="slidenum">
              <a:rPr lang="es-MX"/>
              <a:pPr>
                <a:defRPr/>
              </a:pPr>
              <a:t>24</a:t>
            </a:fld>
            <a:endParaRPr lang="es-MX"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Marcador de contenido"/>
          <p:cNvSpPr>
            <a:spLocks noGrp="1"/>
          </p:cNvSpPr>
          <p:nvPr>
            <p:ph idx="1"/>
          </p:nvPr>
        </p:nvSpPr>
        <p:spPr>
          <a:xfrm>
            <a:off x="0" y="549275"/>
            <a:ext cx="8740775" cy="5949950"/>
          </a:xfrm>
        </p:spPr>
        <p:txBody>
          <a:bodyPr/>
          <a:lstStyle/>
          <a:p>
            <a:pPr eaLnBrk="1" hangingPunct="1">
              <a:buFont typeface="Wingdings 2" pitchFamily="18" charset="2"/>
              <a:buNone/>
            </a:pPr>
            <a:endParaRPr lang="es-MX" sz="2700" dirty="0"/>
          </a:p>
          <a:p>
            <a:pPr eaLnBrk="1" hangingPunct="1">
              <a:buFont typeface="Wingdings 2" pitchFamily="18" charset="2"/>
              <a:buNone/>
            </a:pPr>
            <a:r>
              <a:rPr lang="es-MX" sz="2700" dirty="0"/>
              <a:t>Ejemplos: Trabajo en el espacio público: la disputa por el control del espacio y la Identidad</a:t>
            </a:r>
          </a:p>
          <a:p>
            <a:pPr marL="1314450" lvl="2" indent="-514350" eaLnBrk="1" hangingPunct="1">
              <a:buFont typeface="Franklin Gothic Medium" pitchFamily="34" charset="0"/>
              <a:buAutoNum type="arabicParenR"/>
            </a:pPr>
            <a:r>
              <a:rPr lang="es-MX" sz="2300" dirty="0"/>
              <a:t>La capacidad de resistencia como orgullo, y la solidaridad como necesidad frente al riesgo (vagoneros)</a:t>
            </a:r>
          </a:p>
          <a:p>
            <a:pPr marL="1314450" lvl="2" indent="-514350" eaLnBrk="1" hangingPunct="1">
              <a:buFont typeface="Franklin Gothic Medium" pitchFamily="34" charset="0"/>
              <a:buAutoNum type="arabicParenR"/>
            </a:pPr>
            <a:r>
              <a:rPr lang="es-MX" sz="2300" dirty="0"/>
              <a:t>El grado de libertad (vendedores ambulantes) </a:t>
            </a:r>
          </a:p>
          <a:p>
            <a:pPr marL="1314450" lvl="2" indent="-514350" eaLnBrk="1" hangingPunct="1">
              <a:buFont typeface="Franklin Gothic Medium" pitchFamily="34" charset="0"/>
              <a:buAutoNum type="arabicParenR"/>
            </a:pPr>
            <a:r>
              <a:rPr lang="es-MX" sz="2300" dirty="0"/>
              <a:t>La socialización durante el trabajo (trabajador-estudiante)</a:t>
            </a:r>
          </a:p>
          <a:p>
            <a:pPr marL="1314450" lvl="2" indent="-514350" eaLnBrk="1" hangingPunct="1">
              <a:buFont typeface="Franklin Gothic Medium" pitchFamily="34" charset="0"/>
              <a:buAutoNum type="arabicParenR"/>
            </a:pPr>
            <a:r>
              <a:rPr lang="es-MX" sz="2300" dirty="0"/>
              <a:t>La disputa con la ciudadanía</a:t>
            </a:r>
          </a:p>
          <a:p>
            <a:pPr marL="1314450" lvl="2" indent="-514350" eaLnBrk="1" hangingPunct="1">
              <a:buFont typeface="Franklin Gothic Medium" pitchFamily="34" charset="0"/>
              <a:buAutoNum type="arabicParenR"/>
            </a:pPr>
            <a:r>
              <a:rPr lang="es-MX" sz="2300" dirty="0"/>
              <a:t>El estigma (taxistas, microbuseros)</a:t>
            </a:r>
          </a:p>
          <a:p>
            <a:pPr marL="1314450" lvl="2" indent="-514350" eaLnBrk="1" hangingPunct="1">
              <a:buFont typeface="Wingdings 2" pitchFamily="18" charset="2"/>
              <a:buNone/>
            </a:pPr>
            <a:r>
              <a:rPr lang="es-MX" sz="2700" dirty="0"/>
              <a:t>6). Identidad y fantasía; ser actor (extra), casanova, has del volante (microbusero)</a:t>
            </a:r>
          </a:p>
          <a:p>
            <a:pPr marL="1314450" lvl="2" indent="-514350" eaLnBrk="1" hangingPunct="1">
              <a:buFont typeface="Wingdings 2" pitchFamily="18" charset="2"/>
              <a:buNone/>
            </a:pPr>
            <a:r>
              <a:rPr lang="es-MX" sz="2700" dirty="0"/>
              <a:t>7) Orgullo del oficio: tradicional (tianguista Coyoacán;</a:t>
            </a:r>
          </a:p>
          <a:p>
            <a:pPr marL="1314450" lvl="2" indent="-514350" eaLnBrk="1" hangingPunct="1">
              <a:buFont typeface="Wingdings 2" pitchFamily="18" charset="2"/>
              <a:buNone/>
            </a:pPr>
            <a:r>
              <a:rPr lang="es-MX" sz="2700" dirty="0"/>
              <a:t>     moderno (software)</a:t>
            </a:r>
          </a:p>
        </p:txBody>
      </p:sp>
      <p:sp>
        <p:nvSpPr>
          <p:cNvPr id="4" name="3 Marcador de número de diapositiva"/>
          <p:cNvSpPr>
            <a:spLocks noGrp="1"/>
          </p:cNvSpPr>
          <p:nvPr>
            <p:ph type="sldNum" sz="quarter" idx="12"/>
          </p:nvPr>
        </p:nvSpPr>
        <p:spPr/>
        <p:txBody>
          <a:bodyPr/>
          <a:lstStyle/>
          <a:p>
            <a:pPr>
              <a:defRPr/>
            </a:pPr>
            <a:fld id="{B438565B-CD1F-4703-B3C1-A0BB1E2410A7}" type="slidenum">
              <a:rPr lang="es-MX"/>
              <a:pPr>
                <a:defRPr/>
              </a:pPr>
              <a:t>25</a:t>
            </a:fld>
            <a:endParaRPr lang="es-MX"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Marcador de contenido"/>
          <p:cNvSpPr>
            <a:spLocks noGrp="1"/>
          </p:cNvSpPr>
          <p:nvPr>
            <p:ph idx="1"/>
          </p:nvPr>
        </p:nvSpPr>
        <p:spPr>
          <a:xfrm>
            <a:off x="323850" y="476250"/>
            <a:ext cx="8686800" cy="5616575"/>
          </a:xfrm>
        </p:spPr>
        <p:txBody>
          <a:bodyPr/>
          <a:lstStyle/>
          <a:p>
            <a:pPr eaLnBrk="1" hangingPunct="1"/>
            <a:endParaRPr lang="es-MX" sz="2800" dirty="0"/>
          </a:p>
          <a:p>
            <a:pPr eaLnBrk="1" hangingPunct="1"/>
            <a:r>
              <a:rPr lang="es-MX" sz="2400" dirty="0"/>
              <a:t>9. Organización y corporatismo</a:t>
            </a:r>
          </a:p>
          <a:p>
            <a:pPr eaLnBrk="1" hangingPunct="1"/>
            <a:r>
              <a:rPr lang="es-MX" sz="2400" dirty="0"/>
              <a:t>Pasividad organizativa en no clásicos modernos y gran actividad en los tradicionales. Los más organizados y en acciones colectivas, los informales</a:t>
            </a:r>
          </a:p>
          <a:p>
            <a:pPr eaLnBrk="1" hangingPunct="1"/>
            <a:r>
              <a:rPr lang="es-MX" sz="2400" b="1" dirty="0"/>
              <a:t>¿Organizaciones corporativas? Corporatismo flexible</a:t>
            </a:r>
          </a:p>
          <a:p>
            <a:pPr lvl="1" algn="ctr" eaLnBrk="1" hangingPunct="1">
              <a:buFont typeface="Wingdings 2" pitchFamily="18" charset="2"/>
              <a:buNone/>
            </a:pPr>
            <a:endParaRPr lang="es-MX" sz="2400" b="1" dirty="0"/>
          </a:p>
          <a:p>
            <a:pPr lvl="1" eaLnBrk="1" hangingPunct="1"/>
            <a:r>
              <a:rPr lang="es-MX" sz="2400" dirty="0"/>
              <a:t>Asociaciones civiles, no sujetas al código laboral</a:t>
            </a:r>
          </a:p>
          <a:p>
            <a:pPr lvl="1" eaLnBrk="1" hangingPunct="1"/>
            <a:r>
              <a:rPr lang="es-MX" sz="2400" dirty="0"/>
              <a:t>Negociaciones con actores diversos, sobre todo con el gobierno</a:t>
            </a:r>
          </a:p>
          <a:p>
            <a:pPr lvl="1" eaLnBrk="1" hangingPunct="1"/>
            <a:r>
              <a:rPr lang="es-MX" sz="2400" dirty="0"/>
              <a:t>Flexibles en cuanto al control estatal: corporatismo flexible (Estado policéntrico)</a:t>
            </a:r>
          </a:p>
          <a:p>
            <a:pPr lvl="1" eaLnBrk="1" hangingPunct="1"/>
            <a:r>
              <a:rPr lang="es-MX" sz="2400" dirty="0"/>
              <a:t>Se negocia no paz laboral sino social frente al gobierno</a:t>
            </a:r>
          </a:p>
          <a:p>
            <a:pPr lvl="1" eaLnBrk="1" hangingPunct="1"/>
            <a:r>
              <a:rPr lang="es-MX" sz="2400" dirty="0"/>
              <a:t>Acciones colectivas muy manipuladas por los dirigentes</a:t>
            </a:r>
          </a:p>
        </p:txBody>
      </p:sp>
      <p:sp>
        <p:nvSpPr>
          <p:cNvPr id="4" name="3 Marcador de número de diapositiva"/>
          <p:cNvSpPr>
            <a:spLocks noGrp="1"/>
          </p:cNvSpPr>
          <p:nvPr>
            <p:ph type="sldNum" sz="quarter" idx="12"/>
          </p:nvPr>
        </p:nvSpPr>
        <p:spPr/>
        <p:txBody>
          <a:bodyPr/>
          <a:lstStyle/>
          <a:p>
            <a:pPr>
              <a:defRPr/>
            </a:pPr>
            <a:fld id="{0A7F9D66-299F-4419-B3AE-144EC4F62B7F}" type="slidenum">
              <a:rPr lang="es-MX"/>
              <a:pPr>
                <a:defRPr/>
              </a:pPr>
              <a:t>26</a:t>
            </a:fld>
            <a:endParaRPr lang="es-MX"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fontScale="90000"/>
          </a:bodyPr>
          <a:lstStyle/>
          <a:p>
            <a:r>
              <a:rPr lang="es-MX" sz="3200" cap="none" dirty="0">
                <a:effectLst/>
              </a:rPr>
              <a:t>Acción colectiva e identidad  en los “otros trabajos”</a:t>
            </a:r>
            <a:endParaRPr lang="es-ES" sz="3200" cap="none" dirty="0">
              <a:effectLst/>
            </a:endParaRPr>
          </a:p>
        </p:txBody>
      </p:sp>
      <p:sp>
        <p:nvSpPr>
          <p:cNvPr id="49155" name="Rectangle 3"/>
          <p:cNvSpPr>
            <a:spLocks noGrp="1"/>
          </p:cNvSpPr>
          <p:nvPr>
            <p:ph type="body" idx="4294967295"/>
          </p:nvPr>
        </p:nvSpPr>
        <p:spPr/>
        <p:txBody>
          <a:bodyPr/>
          <a:lstStyle/>
          <a:p>
            <a:pPr marL="609600" indent="-609600">
              <a:buFont typeface="Wingdings 2" pitchFamily="18" charset="2"/>
              <a:buAutoNum type="arabicPeriod"/>
            </a:pPr>
            <a:r>
              <a:rPr lang="es-MX" dirty="0"/>
              <a:t>Influencia de la debilidad en la regulación</a:t>
            </a:r>
          </a:p>
          <a:p>
            <a:pPr marL="609600" indent="-609600">
              <a:buFont typeface="Wingdings 2" pitchFamily="18" charset="2"/>
              <a:buAutoNum type="arabicPeriod"/>
            </a:pPr>
            <a:r>
              <a:rPr lang="es-MX" dirty="0"/>
              <a:t>Identificación de enemigos: gobierno. otras organizaciones, vecinos, transeúntes, etc.</a:t>
            </a:r>
          </a:p>
          <a:p>
            <a:pPr marL="609600" indent="-609600">
              <a:buFont typeface="Wingdings 2" pitchFamily="18" charset="2"/>
              <a:buAutoNum type="arabicPeriod"/>
            </a:pPr>
            <a:r>
              <a:rPr lang="es-MX" dirty="0"/>
              <a:t>La marca de la violencia física</a:t>
            </a:r>
            <a:endParaRPr lang="es-E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s-MX" cap="none" dirty="0">
                <a:effectLst/>
              </a:rPr>
              <a:t>Consulta de textos del autor</a:t>
            </a:r>
            <a:endParaRPr lang="es-ES" cap="none" dirty="0">
              <a:effectLst/>
            </a:endParaRPr>
          </a:p>
        </p:txBody>
      </p:sp>
      <p:sp>
        <p:nvSpPr>
          <p:cNvPr id="48131" name="Rectangle 3"/>
          <p:cNvSpPr>
            <a:spLocks noGrp="1"/>
          </p:cNvSpPr>
          <p:nvPr>
            <p:ph type="body" idx="4294967295"/>
          </p:nvPr>
        </p:nvSpPr>
        <p:spPr/>
        <p:txBody>
          <a:bodyPr/>
          <a:lstStyle/>
          <a:p>
            <a:pPr>
              <a:lnSpc>
                <a:spcPct val="90000"/>
              </a:lnSpc>
            </a:pPr>
            <a:r>
              <a:rPr lang="es-MX" sz="4000" dirty="0"/>
              <a:t>Textos completos del autor: </a:t>
            </a:r>
            <a:r>
              <a:rPr lang="es-MX" sz="4000" dirty="0">
                <a:hlinkClick r:id="rId2"/>
              </a:rPr>
              <a:t>http://sgpwe.izt.uam.mx/pages/egt/</a:t>
            </a:r>
            <a:endParaRPr lang="es-MX" sz="4000" dirty="0"/>
          </a:p>
          <a:p>
            <a:pPr>
              <a:lnSpc>
                <a:spcPct val="90000"/>
              </a:lnSpc>
            </a:pPr>
            <a:r>
              <a:rPr lang="es-MX" dirty="0"/>
              <a:t>Obras relacionadas con la conferencia:</a:t>
            </a:r>
          </a:p>
          <a:p>
            <a:pPr>
              <a:lnSpc>
                <a:spcPct val="90000"/>
              </a:lnSpc>
              <a:buFont typeface="Wingdings 2" pitchFamily="18" charset="2"/>
              <a:buNone/>
            </a:pPr>
            <a:r>
              <a:rPr lang="es-MX" dirty="0"/>
              <a:t>*E. de la Garza (2010) </a:t>
            </a:r>
            <a:r>
              <a:rPr lang="es-MX" b="1" dirty="0"/>
              <a:t>Hacia un Concepto Ampliado de Trabajo</a:t>
            </a:r>
            <a:r>
              <a:rPr lang="es-MX" dirty="0"/>
              <a:t>, Barcelona, Anthropos</a:t>
            </a:r>
          </a:p>
          <a:p>
            <a:pPr>
              <a:lnSpc>
                <a:spcPct val="90000"/>
              </a:lnSpc>
              <a:buFont typeface="Wingdings 2" pitchFamily="18" charset="2"/>
              <a:buNone/>
            </a:pPr>
            <a:r>
              <a:rPr lang="es-MX" dirty="0"/>
              <a:t>*E. de la Garza (2011) </a:t>
            </a:r>
            <a:r>
              <a:rPr lang="es-MX" b="1" dirty="0"/>
              <a:t>Trabajo no Clásico, Organización y Acción Colectiva</a:t>
            </a:r>
            <a:r>
              <a:rPr lang="es-MX" dirty="0"/>
              <a:t>, Plaza y Valdés</a:t>
            </a:r>
          </a:p>
          <a:p>
            <a:pPr>
              <a:lnSpc>
                <a:spcPct val="90000"/>
              </a:lnSpc>
              <a:buFont typeface="Wingdings 2" pitchFamily="18" charset="2"/>
              <a:buNone/>
            </a:pPr>
            <a:r>
              <a:rPr lang="es-MX" dirty="0"/>
              <a:t>Consultar los textos completos en: </a:t>
            </a:r>
            <a:r>
              <a:rPr lang="es-MX" dirty="0">
                <a:hlinkClick r:id="rId3"/>
              </a:rPr>
              <a:t>http://www.iz</a:t>
            </a:r>
            <a:r>
              <a:rPr lang="es-MX" u="sng" dirty="0">
                <a:solidFill>
                  <a:srgbClr val="C00000"/>
                </a:solidFill>
                <a:hlinkClick r:id="rId3"/>
              </a:rPr>
              <a:t>t</a:t>
            </a:r>
            <a:r>
              <a:rPr lang="es-MX" u="sng" dirty="0">
                <a:solidFill>
                  <a:srgbClr val="C00000"/>
                </a:solidFill>
              </a:rPr>
              <a:t>.</a:t>
            </a:r>
            <a:r>
              <a:rPr lang="es-MX" sz="2800" u="sng" dirty="0">
                <a:solidFill>
                  <a:srgbClr val="C00000"/>
                </a:solidFill>
              </a:rPr>
              <a:t>uam.mx/sotraem</a:t>
            </a:r>
            <a:endParaRPr lang="es-MX" u="sng" dirty="0">
              <a:solidFill>
                <a:srgbClr val="C00000"/>
              </a:solidFill>
            </a:endParaRPr>
          </a:p>
          <a:p>
            <a:pPr>
              <a:lnSpc>
                <a:spcPct val="90000"/>
              </a:lnSpc>
            </a:pP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marL="514350" indent="-514350">
              <a:buAutoNum type="arabicPeriod"/>
            </a:pPr>
            <a:r>
              <a:rPr lang="es-MX" dirty="0"/>
              <a:t>OIT, misión de </a:t>
            </a:r>
            <a:r>
              <a:rPr lang="es-MX" dirty="0" err="1"/>
              <a:t>Kenya</a:t>
            </a:r>
            <a:r>
              <a:rPr lang="es-MX" dirty="0"/>
              <a:t>: fácil acceso, sin barreras formales para instalarse, de escasos recursos, de propiedad familiar, en pequeña escala, intensivos en mano de obra, con tecnología adaptada, calificación no formal de la mano de obra, mercados no regulados ni competitivos.</a:t>
            </a:r>
          </a:p>
          <a:p>
            <a:pPr marL="514350" indent="-514350">
              <a:buNone/>
            </a:pPr>
            <a:r>
              <a:rPr lang="es-MX" dirty="0"/>
              <a:t>Problemas cuantitativos: definiciones poco precisas de </a:t>
            </a:r>
            <a:r>
              <a:rPr lang="es-MX" dirty="0" err="1"/>
              <a:t>operacionalizar</a:t>
            </a:r>
            <a:endParaRPr lang="es-MX" dirty="0"/>
          </a:p>
        </p:txBody>
      </p:sp>
      <p:sp>
        <p:nvSpPr>
          <p:cNvPr id="2" name="1 Título"/>
          <p:cNvSpPr>
            <a:spLocks noGrp="1"/>
          </p:cNvSpPr>
          <p:nvPr>
            <p:ph type="title"/>
          </p:nvPr>
        </p:nvSpPr>
        <p:spPr/>
        <p:txBody>
          <a:bodyPr>
            <a:normAutofit/>
          </a:bodyPr>
          <a:lstStyle/>
          <a:p>
            <a:r>
              <a:rPr lang="es-MX" dirty="0"/>
              <a:t>Conceptos de Informalidad</a:t>
            </a:r>
          </a:p>
        </p:txBody>
      </p:sp>
    </p:spTree>
    <p:extLst>
      <p:ext uri="{BB962C8B-B14F-4D97-AF65-F5344CB8AC3E}">
        <p14:creationId xmlns:p14="http://schemas.microsoft.com/office/powerpoint/2010/main" val="360942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pPr>
              <a:buNone/>
            </a:pPr>
            <a:r>
              <a:rPr lang="es-MX" dirty="0"/>
              <a:t>2. Sector Informal: negocios no registrados (no pagan impuestos)</a:t>
            </a:r>
          </a:p>
          <a:p>
            <a:pPr>
              <a:buFont typeface="Arial" charset="0"/>
              <a:buChar char="•"/>
            </a:pPr>
            <a:r>
              <a:rPr lang="es-MX" dirty="0"/>
              <a:t>Mezcla negocios con relaciones de producción muy diferentes: de </a:t>
            </a:r>
            <a:r>
              <a:rPr lang="es-MX" dirty="0" err="1"/>
              <a:t>autoempleados</a:t>
            </a:r>
            <a:r>
              <a:rPr lang="es-MX" dirty="0"/>
              <a:t> y capitalistas </a:t>
            </a:r>
          </a:p>
          <a:p>
            <a:pPr>
              <a:buNone/>
            </a:pPr>
            <a:r>
              <a:rPr lang="es-MX" dirty="0"/>
              <a:t>3. Relaciones Laborales Informales: no se cumple con las Leyes Laborales, especialmente derecho a la salud por ser trabajador y pensiones</a:t>
            </a:r>
          </a:p>
          <a:p>
            <a:pPr>
              <a:buNone/>
            </a:pPr>
            <a:r>
              <a:rPr lang="es-MX" dirty="0"/>
              <a:t>*</a:t>
            </a:r>
            <a:r>
              <a:rPr lang="es-MX" dirty="0" err="1"/>
              <a:t>Prágmáticamente</a:t>
            </a:r>
            <a:r>
              <a:rPr lang="es-MX" dirty="0"/>
              <a:t> se eligen uno o dos derechos</a:t>
            </a:r>
          </a:p>
          <a:p>
            <a:pPr>
              <a:buNone/>
            </a:pPr>
            <a:r>
              <a:rPr lang="es-MX" dirty="0"/>
              <a:t>*Oscurece relaciones sociales de producción</a:t>
            </a:r>
          </a:p>
          <a:p>
            <a:pPr>
              <a:buNone/>
            </a:pPr>
            <a:r>
              <a:rPr lang="es-MX" dirty="0"/>
              <a:t>*Oscurece más aún las Zonas oscuras de </a:t>
            </a:r>
            <a:r>
              <a:rPr lang="es-MX" dirty="0" err="1"/>
              <a:t>asalaramiento</a:t>
            </a:r>
            <a:endParaRPr lang="es-MX" dirty="0"/>
          </a:p>
        </p:txBody>
      </p:sp>
      <p:sp>
        <p:nvSpPr>
          <p:cNvPr id="2" name="1 Título"/>
          <p:cNvSpPr>
            <a:spLocks noGrp="1"/>
          </p:cNvSpPr>
          <p:nvPr>
            <p:ph type="title"/>
          </p:nvPr>
        </p:nvSpPr>
        <p:spPr>
          <a:xfrm>
            <a:off x="755576" y="404664"/>
            <a:ext cx="7756263" cy="1054250"/>
          </a:xfrm>
        </p:spPr>
        <p:txBody>
          <a:bodyPr>
            <a:normAutofit/>
          </a:bodyPr>
          <a:lstStyle/>
          <a:p>
            <a:r>
              <a:rPr lang="es-MX" dirty="0"/>
              <a:t>Conceptos de Informalidad (2)</a:t>
            </a:r>
          </a:p>
        </p:txBody>
      </p:sp>
    </p:spTree>
    <p:extLst>
      <p:ext uri="{BB962C8B-B14F-4D97-AF65-F5344CB8AC3E}">
        <p14:creationId xmlns:p14="http://schemas.microsoft.com/office/powerpoint/2010/main" val="1354894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a:buNone/>
            </a:pPr>
            <a:r>
              <a:rPr lang="es-MX" dirty="0"/>
              <a:t>4. New Delhi (2002): trabajo en el sector informal + Trabajo en sector formal sin derechos laborales</a:t>
            </a:r>
          </a:p>
          <a:p>
            <a:pPr>
              <a:buNone/>
            </a:pPr>
            <a:r>
              <a:rPr lang="es-MX" dirty="0"/>
              <a:t>*Mezcla diferentes relaciones sociales de producción</a:t>
            </a:r>
          </a:p>
          <a:p>
            <a:pPr>
              <a:buNone/>
            </a:pPr>
            <a:r>
              <a:rPr lang="es-MX" dirty="0"/>
              <a:t>*A partir de variables </a:t>
            </a:r>
            <a:r>
              <a:rPr lang="es-MX" dirty="0" err="1"/>
              <a:t>sociodemográficas</a:t>
            </a:r>
            <a:r>
              <a:rPr lang="es-MX" dirty="0"/>
              <a:t> iguala a trabajadores que no tienen derecho a la salud sean </a:t>
            </a:r>
            <a:r>
              <a:rPr lang="es-MX" dirty="0" err="1"/>
              <a:t>autoempleados</a:t>
            </a:r>
            <a:r>
              <a:rPr lang="es-MX" dirty="0"/>
              <a:t> que asalariados de pequeños establecimientos que los de corporaciones por honorarios, porque las </a:t>
            </a:r>
            <a:r>
              <a:rPr lang="es-MX" dirty="0" err="1"/>
              <a:t>viariables</a:t>
            </a:r>
            <a:r>
              <a:rPr lang="es-MX" dirty="0"/>
              <a:t> son las mismas, lo que cambia es el nivel de la variable</a:t>
            </a:r>
          </a:p>
        </p:txBody>
      </p:sp>
      <p:sp>
        <p:nvSpPr>
          <p:cNvPr id="2" name="1 Título"/>
          <p:cNvSpPr>
            <a:spLocks noGrp="1"/>
          </p:cNvSpPr>
          <p:nvPr>
            <p:ph type="title"/>
          </p:nvPr>
        </p:nvSpPr>
        <p:spPr/>
        <p:txBody>
          <a:bodyPr>
            <a:normAutofit/>
          </a:bodyPr>
          <a:lstStyle/>
          <a:p>
            <a:r>
              <a:rPr lang="es-MX" dirty="0"/>
              <a:t>Conceptos de </a:t>
            </a:r>
            <a:r>
              <a:rPr lang="es-MX" dirty="0" smtClean="0"/>
              <a:t>Informalidad (3)</a:t>
            </a:r>
            <a:endParaRPr lang="es-MX" dirty="0"/>
          </a:p>
        </p:txBody>
      </p:sp>
    </p:spTree>
    <p:extLst>
      <p:ext uri="{BB962C8B-B14F-4D97-AF65-F5344CB8AC3E}">
        <p14:creationId xmlns:p14="http://schemas.microsoft.com/office/powerpoint/2010/main" val="2883170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Autofit/>
          </a:bodyPr>
          <a:lstStyle/>
          <a:p>
            <a:pPr marL="514350" indent="-514350">
              <a:buAutoNum type="arabicPeriod"/>
            </a:pPr>
            <a:r>
              <a:rPr lang="es-MX" sz="1800" dirty="0"/>
              <a:t>No hay dualismo informalidad-formalidad (</a:t>
            </a:r>
            <a:r>
              <a:rPr lang="es-MX" sz="1800" dirty="0" err="1"/>
              <a:t>Wefford</a:t>
            </a:r>
            <a:r>
              <a:rPr lang="es-MX" sz="1800" dirty="0"/>
              <a:t> lo veía para informalidad clásica, hay que profundizarlo para la nueva informalidad)</a:t>
            </a:r>
          </a:p>
          <a:p>
            <a:pPr marL="514350" indent="-514350">
              <a:buAutoNum type="arabicPeriod"/>
            </a:pPr>
            <a:r>
              <a:rPr lang="es-MX" sz="1800" dirty="0"/>
              <a:t>Una tendencia capitalista de gran empresa es hacia la “nueva informalidad”</a:t>
            </a:r>
          </a:p>
          <a:p>
            <a:pPr marL="514350" indent="-514350">
              <a:buAutoNum type="arabicPeriod"/>
            </a:pPr>
            <a:r>
              <a:rPr lang="es-MX" sz="1800" dirty="0"/>
              <a:t>Pero el concepto de informalidad impide diferenciar entre diversas relaciones sociales de producción y de trabajo. </a:t>
            </a:r>
          </a:p>
          <a:p>
            <a:pPr marL="514350" indent="-514350">
              <a:buNone/>
            </a:pPr>
            <a:r>
              <a:rPr lang="es-MX" sz="1800" dirty="0"/>
              <a:t>       *Por su énfasis operacional confunde condiciones de trabajo de informales clásicos (</a:t>
            </a:r>
            <a:r>
              <a:rPr lang="es-MX" sz="1800" dirty="0" err="1"/>
              <a:t>autoempleados</a:t>
            </a:r>
            <a:r>
              <a:rPr lang="es-MX" sz="1800" dirty="0"/>
              <a:t> en pequeños negocios) con informales que trabajan para grandes corporaciones.</a:t>
            </a:r>
          </a:p>
          <a:p>
            <a:pPr marL="514350" indent="-514350">
              <a:buNone/>
            </a:pPr>
            <a:r>
              <a:rPr lang="es-MX" sz="1800" dirty="0"/>
              <a:t>        *No permite incluir al clientes en el trabajo, ni cuando las</a:t>
            </a:r>
          </a:p>
          <a:p>
            <a:pPr marL="514350" indent="-514350">
              <a:buNone/>
            </a:pPr>
            <a:r>
              <a:rPr lang="es-MX" sz="1800" dirty="0"/>
              <a:t>        producciones son meramente interactivas o simbólicas.</a:t>
            </a:r>
          </a:p>
          <a:p>
            <a:pPr marL="514350" indent="-514350">
              <a:buNone/>
            </a:pPr>
            <a:r>
              <a:rPr lang="es-MX" sz="1800" dirty="0"/>
              <a:t>         * Al agrupar con la misma variables (sin derecho a servicio de saluda) a los pequeños propietarios con obreros o profesionistas de gran empresa o institución encubre a las zonas oscuras de </a:t>
            </a:r>
            <a:r>
              <a:rPr lang="es-MX" sz="1800" dirty="0" err="1"/>
              <a:t>asalariamiento</a:t>
            </a:r>
            <a:r>
              <a:rPr lang="es-MX" sz="1800" dirty="0"/>
              <a:t>.</a:t>
            </a:r>
          </a:p>
          <a:p>
            <a:pPr marL="514350" indent="-514350">
              <a:buNone/>
            </a:pPr>
            <a:endParaRPr lang="es-MX" sz="1800" dirty="0"/>
          </a:p>
        </p:txBody>
      </p:sp>
      <p:sp>
        <p:nvSpPr>
          <p:cNvPr id="2" name="1 Título"/>
          <p:cNvSpPr>
            <a:spLocks noGrp="1"/>
          </p:cNvSpPr>
          <p:nvPr>
            <p:ph type="title"/>
          </p:nvPr>
        </p:nvSpPr>
        <p:spPr/>
        <p:txBody>
          <a:bodyPr/>
          <a:lstStyle/>
          <a:p>
            <a:r>
              <a:rPr lang="es-MX" dirty="0"/>
              <a:t>Conclusión</a:t>
            </a:r>
          </a:p>
        </p:txBody>
      </p:sp>
    </p:spTree>
    <p:extLst>
      <p:ext uri="{BB962C8B-B14F-4D97-AF65-F5344CB8AC3E}">
        <p14:creationId xmlns:p14="http://schemas.microsoft.com/office/powerpoint/2010/main" val="1515827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Trayectoria del Trabajo Clásico</a:t>
            </a:r>
          </a:p>
        </p:txBody>
      </p:sp>
      <p:sp>
        <p:nvSpPr>
          <p:cNvPr id="3" name="2 Marcador de contenido"/>
          <p:cNvSpPr>
            <a:spLocks noGrp="1"/>
          </p:cNvSpPr>
          <p:nvPr>
            <p:ph idx="1"/>
          </p:nvPr>
        </p:nvSpPr>
        <p:spPr/>
        <p:txBody>
          <a:bodyPr/>
          <a:lstStyle/>
          <a:p>
            <a:endParaRPr lang="es-MX" dirty="0"/>
          </a:p>
          <a:p>
            <a:endParaRPr lang="es-MX" dirty="0"/>
          </a:p>
          <a:p>
            <a:endParaRPr lang="es-MX" dirty="0"/>
          </a:p>
          <a:p>
            <a:endParaRPr lang="es-MX" dirty="0"/>
          </a:p>
          <a:p>
            <a:endParaRPr lang="es-MX" dirty="0"/>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7</a:t>
            </a:fld>
            <a:endParaRPr lang="es-MX" dirty="0"/>
          </a:p>
        </p:txBody>
      </p:sp>
      <p:sp>
        <p:nvSpPr>
          <p:cNvPr id="5" name="2 Marcador de contenido"/>
          <p:cNvSpPr txBox="1">
            <a:spLocks/>
          </p:cNvSpPr>
          <p:nvPr/>
        </p:nvSpPr>
        <p:spPr bwMode="auto">
          <a:xfrm>
            <a:off x="637728" y="1651821"/>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defRPr/>
            </a:pPr>
            <a:endParaRPr kumimoji="0" lang="es-MX" sz="20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accent1"/>
              </a:buClr>
              <a:buSzPct val="70000"/>
              <a:buFont typeface="Arial" charset="0"/>
              <a:buAutoNum type="arabicParenR"/>
              <a:tabLst/>
              <a:defRPr/>
            </a:pPr>
            <a:r>
              <a:rPr kumimoji="0" lang="es-MX" sz="2000" b="0" i="0" u="none" strike="noStrike" kern="1200" cap="none" spc="0" normalizeH="0" baseline="0" noProof="0" dirty="0">
                <a:ln>
                  <a:noFill/>
                </a:ln>
                <a:solidFill>
                  <a:schemeClr val="tx2"/>
                </a:solidFill>
                <a:effectLst/>
                <a:uLnTx/>
                <a:uFillTx/>
                <a:latin typeface="+mn-lt"/>
                <a:ea typeface="+mn-ea"/>
                <a:cs typeface="+mn-cs"/>
              </a:rPr>
              <a:t>Siglo XIX: Manufactura (industria)   →    Manufactura,</a:t>
            </a:r>
            <a:r>
              <a:rPr kumimoji="0" lang="es-MX" sz="2000" b="0" i="0" u="none" strike="noStrike" kern="1200" cap="none" spc="0" normalizeH="0" noProof="0" dirty="0">
                <a:ln>
                  <a:noFill/>
                </a:ln>
                <a:solidFill>
                  <a:schemeClr val="tx2"/>
                </a:solidFill>
                <a:effectLst/>
                <a:uLnTx/>
                <a:uFillTx/>
                <a:latin typeface="+mn-lt"/>
                <a:ea typeface="+mn-ea"/>
                <a:cs typeface="+mn-cs"/>
              </a:rPr>
              <a:t> Agricultura y </a:t>
            </a:r>
            <a:r>
              <a:rPr kumimoji="0" lang="es-MX" sz="2000" b="0" i="0" u="none" strike="noStrike" kern="1200" cap="none" spc="0" normalizeH="0" baseline="0" noProof="0" dirty="0">
                <a:ln>
                  <a:noFill/>
                </a:ln>
                <a:solidFill>
                  <a:schemeClr val="tx2"/>
                </a:solidFill>
                <a:effectLst/>
                <a:uLnTx/>
                <a:uFillTx/>
                <a:latin typeface="+mn-lt"/>
                <a:ea typeface="+mn-ea"/>
                <a:cs typeface="+mn-cs"/>
              </a:rPr>
              <a:t> Servicios Modernos capitalistas</a:t>
            </a:r>
          </a:p>
          <a:p>
            <a:pPr marL="342900" marR="0" lvl="0" indent="-342900" algn="l"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defRPr/>
            </a:pPr>
            <a:endParaRPr kumimoji="0" lang="es-MX" sz="20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defRPr/>
            </a:pPr>
            <a:r>
              <a:rPr lang="es-MX" sz="2000" dirty="0">
                <a:solidFill>
                  <a:schemeClr val="tx2"/>
                </a:solidFill>
                <a:latin typeface="+mn-lt"/>
                <a:cs typeface="+mn-cs"/>
              </a:rPr>
              <a:t>Trayectoria</a:t>
            </a:r>
            <a:r>
              <a:rPr kumimoji="0" lang="es-MX" sz="2000" b="0" i="0" u="none" strike="noStrike" kern="1200" cap="none" spc="0" normalizeH="0" baseline="0" noProof="0" dirty="0">
                <a:ln>
                  <a:noFill/>
                </a:ln>
                <a:solidFill>
                  <a:schemeClr val="tx2"/>
                </a:solidFill>
                <a:effectLst/>
                <a:uLnTx/>
                <a:uFillTx/>
                <a:latin typeface="+mn-lt"/>
                <a:ea typeface="+mn-ea"/>
                <a:cs typeface="+mn-cs"/>
              </a:rPr>
              <a:t> del Trabajo Clásico</a:t>
            </a:r>
          </a:p>
          <a:p>
            <a:pPr marL="342900" marR="0" lvl="0" indent="-34290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defRPr/>
            </a:pPr>
            <a:endParaRPr kumimoji="0" lang="es-MX" sz="20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70000"/>
              <a:buFont typeface="Wingdings 2" pitchFamily="18" charset="2"/>
              <a:buNone/>
              <a:tabLst/>
              <a:defRPr/>
            </a:pPr>
            <a:endParaRPr kumimoji="0" lang="es-MX" sz="2000" b="0" i="0" u="none" strike="noStrike" kern="1200" cap="none" spc="0" normalizeH="0" baseline="0" noProof="0" dirty="0">
              <a:ln>
                <a:noFill/>
              </a:ln>
              <a:solidFill>
                <a:schemeClr val="tx2"/>
              </a:solidFill>
              <a:effectLst/>
              <a:uLnTx/>
              <a:uFillTx/>
              <a:latin typeface="+mn-lt"/>
              <a:ea typeface="+mn-ea"/>
              <a:cs typeface="+mn-cs"/>
            </a:endParaRPr>
          </a:p>
        </p:txBody>
      </p:sp>
      <p:graphicFrame>
        <p:nvGraphicFramePr>
          <p:cNvPr id="6" name="5 Diagrama"/>
          <p:cNvGraphicFramePr/>
          <p:nvPr/>
        </p:nvGraphicFramePr>
        <p:xfrm>
          <a:off x="332928" y="3455220"/>
          <a:ext cx="8929718" cy="3286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fontAlgn="auto" hangingPunct="1">
              <a:spcAft>
                <a:spcPts val="0"/>
              </a:spcAft>
              <a:defRPr/>
            </a:pPr>
            <a:r>
              <a:rPr lang="es-MX" dirty="0"/>
              <a:t>1. Concepto de trabajo</a:t>
            </a:r>
          </a:p>
        </p:txBody>
      </p:sp>
      <p:sp>
        <p:nvSpPr>
          <p:cNvPr id="16387" name="2 Marcador de contenido"/>
          <p:cNvSpPr>
            <a:spLocks noGrp="1"/>
          </p:cNvSpPr>
          <p:nvPr>
            <p:ph idx="1"/>
          </p:nvPr>
        </p:nvSpPr>
        <p:spPr>
          <a:xfrm>
            <a:off x="304800" y="1554163"/>
            <a:ext cx="8686800" cy="1082675"/>
          </a:xfrm>
        </p:spPr>
        <p:txBody>
          <a:bodyPr/>
          <a:lstStyle/>
          <a:p>
            <a:pPr eaLnBrk="1" hangingPunct="1"/>
            <a:r>
              <a:rPr lang="es-MX" sz="2800" dirty="0"/>
              <a:t>Toda actividad humana dirigida a producir bienes o servicios para satisfacer necesidades humanas</a:t>
            </a:r>
          </a:p>
        </p:txBody>
      </p:sp>
      <p:sp>
        <p:nvSpPr>
          <p:cNvPr id="16388" name="4 CuadroTexto"/>
          <p:cNvSpPr txBox="1">
            <a:spLocks noChangeArrowheads="1"/>
          </p:cNvSpPr>
          <p:nvPr/>
        </p:nvSpPr>
        <p:spPr bwMode="auto">
          <a:xfrm>
            <a:off x="1331913" y="3213100"/>
            <a:ext cx="1368425" cy="366713"/>
          </a:xfrm>
          <a:prstGeom prst="rect">
            <a:avLst/>
          </a:prstGeom>
          <a:noFill/>
          <a:ln w="9525">
            <a:noFill/>
            <a:miter lim="800000"/>
            <a:headEnd/>
            <a:tailEnd/>
          </a:ln>
        </p:spPr>
        <p:txBody>
          <a:bodyPr>
            <a:spAutoFit/>
          </a:bodyPr>
          <a:lstStyle/>
          <a:p>
            <a:r>
              <a:rPr lang="es-MX" b="1" dirty="0">
                <a:latin typeface="Franklin Gothic Book" pitchFamily="34" charset="0"/>
              </a:rPr>
              <a:t>Producción</a:t>
            </a:r>
          </a:p>
        </p:txBody>
      </p:sp>
      <p:sp>
        <p:nvSpPr>
          <p:cNvPr id="16389" name="5 CuadroTexto"/>
          <p:cNvSpPr txBox="1">
            <a:spLocks noChangeArrowheads="1"/>
          </p:cNvSpPr>
          <p:nvPr/>
        </p:nvSpPr>
        <p:spPr bwMode="auto">
          <a:xfrm>
            <a:off x="3132138" y="2708275"/>
            <a:ext cx="3384550" cy="641350"/>
          </a:xfrm>
          <a:prstGeom prst="rect">
            <a:avLst/>
          </a:prstGeom>
          <a:noFill/>
          <a:ln w="9525">
            <a:noFill/>
            <a:miter lim="800000"/>
            <a:headEnd/>
            <a:tailEnd/>
          </a:ln>
        </p:spPr>
        <p:txBody>
          <a:bodyPr>
            <a:spAutoFit/>
          </a:bodyPr>
          <a:lstStyle/>
          <a:p>
            <a:pPr>
              <a:buFont typeface="Arial" charset="0"/>
              <a:buChar char="•"/>
            </a:pPr>
            <a:r>
              <a:rPr lang="es-MX" dirty="0">
                <a:latin typeface="Franklin Gothic Book" pitchFamily="34" charset="0"/>
              </a:rPr>
              <a:t> </a:t>
            </a:r>
            <a:r>
              <a:rPr lang="es-MX" b="1" dirty="0">
                <a:latin typeface="Franklin Gothic Book" pitchFamily="34" charset="0"/>
              </a:rPr>
              <a:t>Material (Producto objetivado,</a:t>
            </a:r>
          </a:p>
          <a:p>
            <a:r>
              <a:rPr lang="es-MX" b="1" dirty="0">
                <a:latin typeface="Franklin Gothic Book" pitchFamily="34" charset="0"/>
              </a:rPr>
              <a:t>   física o simbólicamente)</a:t>
            </a:r>
          </a:p>
        </p:txBody>
      </p:sp>
      <p:sp>
        <p:nvSpPr>
          <p:cNvPr id="16390" name="6 CuadroTexto"/>
          <p:cNvSpPr txBox="1">
            <a:spLocks noChangeArrowheads="1"/>
          </p:cNvSpPr>
          <p:nvPr/>
        </p:nvSpPr>
        <p:spPr bwMode="auto">
          <a:xfrm>
            <a:off x="3132138" y="3644900"/>
            <a:ext cx="3455987" cy="641350"/>
          </a:xfrm>
          <a:prstGeom prst="rect">
            <a:avLst/>
          </a:prstGeom>
          <a:noFill/>
          <a:ln w="9525">
            <a:noFill/>
            <a:miter lim="800000"/>
            <a:headEnd/>
            <a:tailEnd/>
          </a:ln>
        </p:spPr>
        <p:txBody>
          <a:bodyPr>
            <a:spAutoFit/>
          </a:bodyPr>
          <a:lstStyle/>
          <a:p>
            <a:pPr>
              <a:buFont typeface="Arial" charset="0"/>
              <a:buChar char="•"/>
            </a:pPr>
            <a:r>
              <a:rPr lang="es-MX" b="1" dirty="0">
                <a:latin typeface="Franklin Gothic Book" pitchFamily="34" charset="0"/>
              </a:rPr>
              <a:t>Inmaterial (Producto subjetivado)</a:t>
            </a:r>
          </a:p>
        </p:txBody>
      </p:sp>
      <p:sp>
        <p:nvSpPr>
          <p:cNvPr id="8" name="7 Abrir llave"/>
          <p:cNvSpPr/>
          <p:nvPr/>
        </p:nvSpPr>
        <p:spPr>
          <a:xfrm>
            <a:off x="2843213" y="2708275"/>
            <a:ext cx="288925" cy="1368425"/>
          </a:xfrm>
          <a:prstGeom prst="leftBrace">
            <a:avLst/>
          </a:prstGeom>
          <a:ln w="15875"/>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s-MX" dirty="0"/>
          </a:p>
        </p:txBody>
      </p:sp>
      <p:sp>
        <p:nvSpPr>
          <p:cNvPr id="16392" name="8 CuadroTexto"/>
          <p:cNvSpPr txBox="1">
            <a:spLocks noChangeArrowheads="1"/>
          </p:cNvSpPr>
          <p:nvPr/>
        </p:nvSpPr>
        <p:spPr bwMode="auto">
          <a:xfrm>
            <a:off x="3348038" y="5219700"/>
            <a:ext cx="2087562" cy="382588"/>
          </a:xfrm>
          <a:prstGeom prst="rect">
            <a:avLst/>
          </a:prstGeom>
          <a:noFill/>
          <a:ln w="15875">
            <a:solidFill>
              <a:schemeClr val="accent1"/>
            </a:solidFill>
            <a:miter lim="800000"/>
            <a:headEnd/>
            <a:tailEnd/>
          </a:ln>
        </p:spPr>
        <p:txBody>
          <a:bodyPr>
            <a:spAutoFit/>
          </a:bodyPr>
          <a:lstStyle/>
          <a:p>
            <a:pPr algn="ctr"/>
            <a:r>
              <a:rPr lang="es-MX" b="1" dirty="0">
                <a:latin typeface="Franklin Gothic Book" pitchFamily="34" charset="0"/>
              </a:rPr>
              <a:t>Proceso productivo</a:t>
            </a:r>
          </a:p>
        </p:txBody>
      </p:sp>
      <p:sp>
        <p:nvSpPr>
          <p:cNvPr id="16393" name="9 CuadroTexto"/>
          <p:cNvSpPr txBox="1">
            <a:spLocks noChangeArrowheads="1"/>
          </p:cNvSpPr>
          <p:nvPr/>
        </p:nvSpPr>
        <p:spPr bwMode="auto">
          <a:xfrm>
            <a:off x="6084888" y="5219700"/>
            <a:ext cx="1511300" cy="366713"/>
          </a:xfrm>
          <a:prstGeom prst="rect">
            <a:avLst/>
          </a:prstGeom>
          <a:noFill/>
          <a:ln w="9525">
            <a:noFill/>
            <a:miter lim="800000"/>
            <a:headEnd/>
            <a:tailEnd/>
          </a:ln>
        </p:spPr>
        <p:txBody>
          <a:bodyPr>
            <a:spAutoFit/>
          </a:bodyPr>
          <a:lstStyle/>
          <a:p>
            <a:pPr algn="ctr"/>
            <a:r>
              <a:rPr lang="es-MX" b="1" dirty="0">
                <a:latin typeface="Franklin Gothic Book" pitchFamily="34" charset="0"/>
              </a:rPr>
              <a:t>Producto</a:t>
            </a:r>
          </a:p>
        </p:txBody>
      </p:sp>
      <p:sp>
        <p:nvSpPr>
          <p:cNvPr id="16394" name="10 CuadroTexto"/>
          <p:cNvSpPr txBox="1">
            <a:spLocks noChangeArrowheads="1"/>
          </p:cNvSpPr>
          <p:nvPr/>
        </p:nvSpPr>
        <p:spPr bwMode="auto">
          <a:xfrm>
            <a:off x="1187450" y="5219700"/>
            <a:ext cx="1512888" cy="366713"/>
          </a:xfrm>
          <a:prstGeom prst="rect">
            <a:avLst/>
          </a:prstGeom>
          <a:noFill/>
          <a:ln w="9525">
            <a:noFill/>
            <a:miter lim="800000"/>
            <a:headEnd/>
            <a:tailEnd/>
          </a:ln>
        </p:spPr>
        <p:txBody>
          <a:bodyPr>
            <a:spAutoFit/>
          </a:bodyPr>
          <a:lstStyle/>
          <a:p>
            <a:pPr algn="ctr"/>
            <a:r>
              <a:rPr lang="es-MX" b="1" dirty="0">
                <a:latin typeface="Franklin Gothic Book" pitchFamily="34" charset="0"/>
              </a:rPr>
              <a:t>Insumos</a:t>
            </a:r>
          </a:p>
        </p:txBody>
      </p:sp>
      <p:sp>
        <p:nvSpPr>
          <p:cNvPr id="16395" name="11 CuadroTexto"/>
          <p:cNvSpPr txBox="1">
            <a:spLocks noChangeArrowheads="1"/>
          </p:cNvSpPr>
          <p:nvPr/>
        </p:nvSpPr>
        <p:spPr bwMode="auto">
          <a:xfrm>
            <a:off x="3563938" y="4365625"/>
            <a:ext cx="1655762" cy="641350"/>
          </a:xfrm>
          <a:prstGeom prst="rect">
            <a:avLst/>
          </a:prstGeom>
          <a:noFill/>
          <a:ln w="9525">
            <a:noFill/>
            <a:miter lim="800000"/>
            <a:headEnd/>
            <a:tailEnd/>
          </a:ln>
        </p:spPr>
        <p:txBody>
          <a:bodyPr>
            <a:spAutoFit/>
          </a:bodyPr>
          <a:lstStyle/>
          <a:p>
            <a:pPr algn="ctr"/>
            <a:r>
              <a:rPr lang="es-MX" b="1" dirty="0">
                <a:latin typeface="Franklin Gothic Book" pitchFamily="34" charset="0"/>
              </a:rPr>
              <a:t>Medios de Producción</a:t>
            </a:r>
          </a:p>
        </p:txBody>
      </p:sp>
      <p:sp>
        <p:nvSpPr>
          <p:cNvPr id="16396" name="12 CuadroTexto"/>
          <p:cNvSpPr txBox="1">
            <a:spLocks noChangeArrowheads="1"/>
          </p:cNvSpPr>
          <p:nvPr/>
        </p:nvSpPr>
        <p:spPr bwMode="auto">
          <a:xfrm>
            <a:off x="3635375" y="6156325"/>
            <a:ext cx="1512888" cy="368300"/>
          </a:xfrm>
          <a:prstGeom prst="rect">
            <a:avLst/>
          </a:prstGeom>
          <a:noFill/>
          <a:ln w="9525">
            <a:noFill/>
            <a:miter lim="800000"/>
            <a:headEnd/>
            <a:tailEnd/>
          </a:ln>
        </p:spPr>
        <p:txBody>
          <a:bodyPr>
            <a:spAutoFit/>
          </a:bodyPr>
          <a:lstStyle/>
          <a:p>
            <a:pPr algn="ctr"/>
            <a:r>
              <a:rPr lang="es-MX" b="1" dirty="0">
                <a:latin typeface="Franklin Gothic Book" pitchFamily="34" charset="0"/>
              </a:rPr>
              <a:t>Hombres</a:t>
            </a:r>
          </a:p>
        </p:txBody>
      </p:sp>
      <p:cxnSp>
        <p:nvCxnSpPr>
          <p:cNvPr id="15" name="14 Conector recto de flecha"/>
          <p:cNvCxnSpPr/>
          <p:nvPr/>
        </p:nvCxnSpPr>
        <p:spPr>
          <a:xfrm>
            <a:off x="2555875" y="5373688"/>
            <a:ext cx="647700" cy="1587"/>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rot="10800000">
            <a:off x="5580063" y="5373688"/>
            <a:ext cx="647700" cy="1587"/>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rot="5400000">
            <a:off x="4139407" y="4941094"/>
            <a:ext cx="431800" cy="1587"/>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rot="5400000" flipH="1" flipV="1">
            <a:off x="4140200" y="5948363"/>
            <a:ext cx="433387" cy="158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42" name="41 Marcador de número de diapositiva"/>
          <p:cNvSpPr>
            <a:spLocks noGrp="1"/>
          </p:cNvSpPr>
          <p:nvPr>
            <p:ph type="sldNum" sz="quarter" idx="12"/>
          </p:nvPr>
        </p:nvSpPr>
        <p:spPr/>
        <p:txBody>
          <a:bodyPr/>
          <a:lstStyle/>
          <a:p>
            <a:pPr>
              <a:defRPr/>
            </a:pPr>
            <a:fld id="{1805D822-34E1-4DC0-81C7-EC751270A863}" type="slidenum">
              <a:rPr lang="es-MX"/>
              <a:pPr>
                <a:defRPr/>
              </a:pPr>
              <a:t>8</a:t>
            </a:fld>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Trabajo capitalista Clásico (históricamente determinado)</a:t>
            </a:r>
          </a:p>
        </p:txBody>
      </p:sp>
      <p:sp>
        <p:nvSpPr>
          <p:cNvPr id="3" name="2 Marcador de contenido"/>
          <p:cNvSpPr>
            <a:spLocks noGrp="1"/>
          </p:cNvSpPr>
          <p:nvPr>
            <p:ph idx="1"/>
          </p:nvPr>
        </p:nvSpPr>
        <p:spPr/>
        <p:txBody>
          <a:bodyPr/>
          <a:lstStyle/>
          <a:p>
            <a:r>
              <a:rPr lang="es-MX" dirty="0"/>
              <a:t>Eje en la Revolución Industrial</a:t>
            </a:r>
          </a:p>
          <a:p>
            <a:r>
              <a:rPr lang="es-MX" dirty="0"/>
              <a:t>Producción material (productos objetivadas)</a:t>
            </a:r>
          </a:p>
          <a:p>
            <a:r>
              <a:rPr lang="es-MX" dirty="0"/>
              <a:t>Trabajo asalariado</a:t>
            </a:r>
          </a:p>
          <a:p>
            <a:r>
              <a:rPr lang="es-MX" dirty="0"/>
              <a:t>Segmentación del espacio y el tiempo de trabajo (fábrica) de otros espacios de la vida</a:t>
            </a:r>
          </a:p>
          <a:p>
            <a:r>
              <a:rPr lang="es-MX" dirty="0"/>
              <a:t>El cliente separado de la producción</a:t>
            </a:r>
          </a:p>
        </p:txBody>
      </p:sp>
      <p:sp>
        <p:nvSpPr>
          <p:cNvPr id="4" name="3 Marcador de número de diapositiva"/>
          <p:cNvSpPr>
            <a:spLocks noGrp="1"/>
          </p:cNvSpPr>
          <p:nvPr>
            <p:ph type="sldNum" sz="quarter" idx="12"/>
          </p:nvPr>
        </p:nvSpPr>
        <p:spPr/>
        <p:txBody>
          <a:bodyPr/>
          <a:lstStyle/>
          <a:p>
            <a:pPr>
              <a:defRPr/>
            </a:pPr>
            <a:fld id="{CB32DDC6-053F-4095-A8D9-3D16260BAB34}" type="slidenum">
              <a:rPr lang="es-MX" smtClean="0"/>
              <a:pPr>
                <a:defRPr/>
              </a:pPr>
              <a:t>9</a:t>
            </a:fld>
            <a:endParaRPr lang="es-MX"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483</TotalTime>
  <Words>1914</Words>
  <Application>Microsoft Office PowerPoint</Application>
  <PresentationFormat>Presentación en pantalla (4:3)</PresentationFormat>
  <Paragraphs>216</Paragraphs>
  <Slides>28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Arial</vt:lpstr>
      <vt:lpstr>Calibri</vt:lpstr>
      <vt:lpstr>Franklin Gothic Book</vt:lpstr>
      <vt:lpstr>Franklin Gothic Medium</vt:lpstr>
      <vt:lpstr>Wingdings 2</vt:lpstr>
      <vt:lpstr>Viajes</vt:lpstr>
      <vt:lpstr>Trabajo no clásico, Mercancía, Valor, Relacion de Trabajo, construcción social de la ocupación</vt:lpstr>
      <vt:lpstr>Formas de análisis del trabajo</vt:lpstr>
      <vt:lpstr>Conceptos de Informalidad</vt:lpstr>
      <vt:lpstr>Conceptos de Informalidad (2)</vt:lpstr>
      <vt:lpstr>Conceptos de Informalidad (3)</vt:lpstr>
      <vt:lpstr>Conclusión</vt:lpstr>
      <vt:lpstr>Trayectoria del Trabajo Clásico</vt:lpstr>
      <vt:lpstr>1. Concepto de trabajo</vt:lpstr>
      <vt:lpstr>Trabajo capitalista Clásico (históricamente determinado)</vt:lpstr>
      <vt:lpstr>2. Los servicios</vt:lpstr>
      <vt:lpstr>Servicios improductivos y productivos</vt:lpstr>
      <vt:lpstr>Presentación de PowerPoint</vt:lpstr>
      <vt:lpstr>Presentación de PowerPoint</vt:lpstr>
      <vt:lpstr>3. Trabajo no clásico y Economia Política</vt:lpstr>
      <vt:lpstr>¿En Todos los Servicios la ganancia es resultado de una redistribución de la plusvalía?</vt:lpstr>
      <vt:lpstr>Fuerza de Trabajo</vt:lpstr>
      <vt:lpstr>Trabajo no clásico y productivo</vt:lpstr>
      <vt:lpstr>4. El Trabajo Eminentemente simbólico </vt:lpstr>
      <vt:lpstr> Trabajos eminentemente  simbolicos (2)</vt:lpstr>
      <vt:lpstr>4. La Relación social de Trabajo en el Trabajo no Clásico</vt:lpstr>
      <vt:lpstr>5. Relación laboral</vt:lpstr>
      <vt:lpstr>El Trabajo del Cliente</vt:lpstr>
      <vt:lpstr>6. Espacio y Trabajo</vt:lpstr>
      <vt:lpstr>7. Construcción socioeconomica de la ocupación V.S. MERCADO DE TRABAJO</vt:lpstr>
      <vt:lpstr>Presentación de PowerPoint</vt:lpstr>
      <vt:lpstr>Presentación de PowerPoint</vt:lpstr>
      <vt:lpstr>Acción colectiva e identidad  en los “otros trabajos”</vt:lpstr>
      <vt:lpstr>Consulta de textos del autor</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 no clásico, identidad y acción colectiva</dc:title>
  <dc:creator>Enrique de la Garza</dc:creator>
  <cp:lastModifiedBy>UAM-I</cp:lastModifiedBy>
  <cp:revision>128</cp:revision>
  <dcterms:created xsi:type="dcterms:W3CDTF">2010-10-25T14:59:02Z</dcterms:created>
  <dcterms:modified xsi:type="dcterms:W3CDTF">2018-12-30T18:30:15Z</dcterms:modified>
</cp:coreProperties>
</file>