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71" r:id="rId1"/>
  </p:sldMasterIdLst>
  <p:notesMasterIdLst>
    <p:notesMasterId r:id="rId25"/>
  </p:notesMasterIdLst>
  <p:handoutMasterIdLst>
    <p:handoutMasterId r:id="rId26"/>
  </p:handoutMasterIdLst>
  <p:sldIdLst>
    <p:sldId id="256" r:id="rId2"/>
    <p:sldId id="280" r:id="rId3"/>
    <p:sldId id="283" r:id="rId4"/>
    <p:sldId id="285" r:id="rId5"/>
    <p:sldId id="287" r:id="rId6"/>
    <p:sldId id="290" r:id="rId7"/>
    <p:sldId id="289" r:id="rId8"/>
    <p:sldId id="259" r:id="rId9"/>
    <p:sldId id="260" r:id="rId10"/>
    <p:sldId id="262" r:id="rId11"/>
    <p:sldId id="271" r:id="rId12"/>
    <p:sldId id="268" r:id="rId13"/>
    <p:sldId id="277" r:id="rId14"/>
    <p:sldId id="278" r:id="rId15"/>
    <p:sldId id="306" r:id="rId16"/>
    <p:sldId id="307" r:id="rId17"/>
    <p:sldId id="294" r:id="rId18"/>
    <p:sldId id="296" r:id="rId19"/>
    <p:sldId id="305" r:id="rId20"/>
    <p:sldId id="304" r:id="rId21"/>
    <p:sldId id="312" r:id="rId22"/>
    <p:sldId id="313" r:id="rId23"/>
    <p:sldId id="314" r:id="rId2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2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2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2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2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2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2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2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2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2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2787"/>
    <p:restoredTop sz="90929"/>
  </p:normalViewPr>
  <p:slideViewPr>
    <p:cSldViewPr>
      <p:cViewPr varScale="1">
        <p:scale>
          <a:sx n="109" d="100"/>
          <a:sy n="109" d="100"/>
        </p:scale>
        <p:origin x="468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183A18E-FE9B-42C0-8A53-64B926B4548E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26158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0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9079764-9F83-437B-B7F8-A04C042E3E57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26866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32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32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32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32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32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5893189-E5B3-47F9-9058-3174F1F91C90}" type="slidenum">
              <a:rPr lang="en-US"/>
              <a:pPr/>
              <a:t>1</a:t>
            </a:fld>
            <a:endParaRPr lang="en-US"/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878440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CC78FA6-D90A-4EC4-80C1-C01FDCE6DFF8}" type="slidenum">
              <a:rPr lang="es-ES" altLang="es-MX"/>
              <a:pPr/>
              <a:t>21</a:t>
            </a:fld>
            <a:endParaRPr lang="es-ES" altLang="es-MX"/>
          </a:p>
        </p:txBody>
      </p:sp>
      <p:sp>
        <p:nvSpPr>
          <p:cNvPr id="343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3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 altLang="es-MX"/>
          </a:p>
        </p:txBody>
      </p:sp>
    </p:spTree>
    <p:extLst>
      <p:ext uri="{BB962C8B-B14F-4D97-AF65-F5344CB8AC3E}">
        <p14:creationId xmlns:p14="http://schemas.microsoft.com/office/powerpoint/2010/main" val="14955007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D59E792-63C7-40CE-9673-0DAF8870231E}" type="slidenum">
              <a:rPr lang="es-ES" altLang="es-MX"/>
              <a:pPr/>
              <a:t>22</a:t>
            </a:fld>
            <a:endParaRPr lang="es-ES" altLang="es-MX"/>
          </a:p>
        </p:txBody>
      </p:sp>
      <p:sp>
        <p:nvSpPr>
          <p:cNvPr id="400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0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 altLang="es-MX"/>
          </a:p>
        </p:txBody>
      </p:sp>
    </p:spTree>
    <p:extLst>
      <p:ext uri="{BB962C8B-B14F-4D97-AF65-F5344CB8AC3E}">
        <p14:creationId xmlns:p14="http://schemas.microsoft.com/office/powerpoint/2010/main" val="22973722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22DCC1C-8372-4C2B-B774-6EB3E7DBF246}" type="slidenum">
              <a:rPr lang="es-ES" altLang="es-MX"/>
              <a:pPr/>
              <a:t>23</a:t>
            </a:fld>
            <a:endParaRPr lang="es-ES" altLang="es-MX"/>
          </a:p>
        </p:txBody>
      </p:sp>
      <p:sp>
        <p:nvSpPr>
          <p:cNvPr id="404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4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 altLang="es-MX"/>
          </a:p>
        </p:txBody>
      </p:sp>
    </p:spTree>
    <p:extLst>
      <p:ext uri="{BB962C8B-B14F-4D97-AF65-F5344CB8AC3E}">
        <p14:creationId xmlns:p14="http://schemas.microsoft.com/office/powerpoint/2010/main" val="34005165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588" y="0"/>
            <a:ext cx="9145588" cy="6859588"/>
          </a:xfrm>
          <a:prstGeom prst="rect">
            <a:avLst/>
          </a:prstGeom>
          <a:noFill/>
        </p:spPr>
      </p:pic>
      <p:pic>
        <p:nvPicPr>
          <p:cNvPr id="266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33600" y="3124200"/>
            <a:ext cx="5459413" cy="133350"/>
          </a:xfrm>
          <a:prstGeom prst="rect">
            <a:avLst/>
          </a:prstGeom>
          <a:noFill/>
        </p:spPr>
      </p:pic>
      <p:sp>
        <p:nvSpPr>
          <p:cNvPr id="2662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1524000" y="1752600"/>
            <a:ext cx="7162800" cy="1371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662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524000" y="3352800"/>
            <a:ext cx="7162800" cy="1752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6630" name="Rectangle 6"/>
          <p:cNvSpPr>
            <a:spLocks noGrp="1" noChangeArrowheads="1"/>
          </p:cNvSpPr>
          <p:nvPr>
            <p:ph type="dt" sz="half" idx="2"/>
          </p:nvPr>
        </p:nvSpPr>
        <p:spPr>
          <a:xfrm>
            <a:off x="1524000" y="6248400"/>
            <a:ext cx="1905000" cy="457200"/>
          </a:xfrm>
        </p:spPr>
        <p:txBody>
          <a:bodyPr/>
          <a:lstStyle>
            <a:lvl1pPr eaLnBrk="1" hangingPunct="1">
              <a:defRPr kumimoji="1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6631" name="Rectangle 7"/>
          <p:cNvSpPr>
            <a:spLocks noGrp="1" noChangeArrowheads="1"/>
          </p:cNvSpPr>
          <p:nvPr>
            <p:ph type="ftr" sz="quarter" idx="3"/>
          </p:nvPr>
        </p:nvSpPr>
        <p:spPr>
          <a:xfrm>
            <a:off x="3657600" y="6248400"/>
            <a:ext cx="2895600" cy="457200"/>
          </a:xfrm>
        </p:spPr>
        <p:txBody>
          <a:bodyPr/>
          <a:lstStyle>
            <a:lvl1pPr eaLnBrk="1" hangingPunct="1">
              <a:defRPr kumimoji="1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6632" name="Rectangle 8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781800" y="6248400"/>
            <a:ext cx="1905000" cy="457200"/>
          </a:xfrm>
        </p:spPr>
        <p:txBody>
          <a:bodyPr/>
          <a:lstStyle>
            <a:lvl1pPr eaLnBrk="1" hangingPunct="1">
              <a:defRPr kumimoji="1">
                <a:solidFill>
                  <a:schemeClr val="tx2"/>
                </a:solidFill>
              </a:defRPr>
            </a:lvl1pPr>
          </a:lstStyle>
          <a:p>
            <a:fld id="{E0618746-A295-48AA-B675-9C3358D0E4F7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E93923-3A57-4EEC-A147-2013C1C630D1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515100" y="533400"/>
            <a:ext cx="1943100" cy="55626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85800" y="533400"/>
            <a:ext cx="5676900" cy="5562600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C67B31-4536-4CC7-8E00-6D02F5E5A4D8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5AF57E-40AE-407B-A0DD-8FCE1163737D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6F94B9-9F55-456C-BF00-8BBDA8D55DC5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E745C6-7022-4AD5-9E86-600596FEB1B1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9EC015-253C-42C6-B96A-783927826700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883DA0-D79C-404E-8DBA-6AD55B835A30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EB1F1F-C457-4D0F-85B8-0A0978C5F995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48250E-3759-40C2-822B-FF4963278FD9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CA35FD-571F-4C47-86EC-479E26AD8C54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-1588" y="-1588"/>
            <a:ext cx="9145588" cy="6859588"/>
          </a:xfrm>
          <a:prstGeom prst="rect">
            <a:avLst/>
          </a:prstGeom>
          <a:noFill/>
        </p:spPr>
      </p:pic>
      <p:pic>
        <p:nvPicPr>
          <p:cNvPr id="25603" name="Picture 3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1150938" y="1676400"/>
            <a:ext cx="6697662" cy="123825"/>
          </a:xfrm>
          <a:prstGeom prst="rect">
            <a:avLst/>
          </a:prstGeom>
          <a:noFill/>
        </p:spPr>
      </p:pic>
      <p:sp>
        <p:nvSpPr>
          <p:cNvPr id="25604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533400"/>
            <a:ext cx="77724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5605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5606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137275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25607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137275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25608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137275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02899FE-923E-4981-8605-EC9CCA5A50E9}" type="slidenum">
              <a:rPr lang="en-US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Arial" charset="0"/>
          <a:ea typeface="ＭＳ Ｐゴシック" pitchFamily="32" charset="-128"/>
        </a:defRPr>
      </a:lvl2pPr>
      <a:lvl3pPr algn="ctr" rtl="0" fontAlgn="base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Arial" charset="0"/>
          <a:ea typeface="ＭＳ Ｐゴシック" pitchFamily="32" charset="-128"/>
        </a:defRPr>
      </a:lvl3pPr>
      <a:lvl4pPr algn="ctr" rtl="0" fontAlgn="base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Arial" charset="0"/>
          <a:ea typeface="ＭＳ Ｐゴシック" pitchFamily="32" charset="-128"/>
        </a:defRPr>
      </a:lvl4pPr>
      <a:lvl5pPr algn="ctr" rtl="0" fontAlgn="base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Arial" charset="0"/>
          <a:ea typeface="ＭＳ Ｐゴシック" pitchFamily="32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Arial" charset="0"/>
          <a:ea typeface="ＭＳ Ｐゴシック" pitchFamily="32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Arial" charset="0"/>
          <a:ea typeface="ＭＳ Ｐゴシック" pitchFamily="32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Arial" charset="0"/>
          <a:ea typeface="ＭＳ Ｐゴシック" pitchFamily="32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Arial" charset="0"/>
          <a:ea typeface="ＭＳ Ｐゴシック" pitchFamily="32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zt/" TargetMode="External"/><Relationship Id="rId2" Type="http://schemas.openxmlformats.org/officeDocument/2006/relationships/hyperlink" Target="http://sgpwe.izt.uam.mx/pages/egt/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kumimoji="0" lang="en-US" dirty="0"/>
              <a:t>MODELOS DE </a:t>
            </a:r>
            <a:r>
              <a:rPr kumimoji="0" lang="en-US" dirty="0" smtClean="0"/>
              <a:t>PRODUCCI</a:t>
            </a:r>
            <a:r>
              <a:rPr kumimoji="0" lang="en-US" altLang="ja-JP" dirty="0" smtClean="0"/>
              <a:t>ÓN EN SERVICIOS Y TRABAJO NO CLASICO</a:t>
            </a:r>
            <a:endParaRPr kumimoji="0"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0" lang="en-US"/>
              <a:t>ENRIQUE DE LA GARZA</a:t>
            </a:r>
          </a:p>
          <a:p>
            <a:r>
              <a:rPr kumimoji="0" lang="en-US"/>
              <a:t>UAM-IZTAPALAPA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Dimensiones</a:t>
            </a:r>
            <a:r>
              <a:rPr lang="en-US" dirty="0"/>
              <a:t> de </a:t>
            </a:r>
            <a:r>
              <a:rPr lang="en-US" dirty="0" err="1"/>
              <a:t>una</a:t>
            </a:r>
            <a:r>
              <a:rPr lang="en-US" dirty="0"/>
              <a:t> </a:t>
            </a:r>
            <a:r>
              <a:rPr lang="en-US" dirty="0" err="1"/>
              <a:t>configuraci</a:t>
            </a:r>
            <a:r>
              <a:rPr lang="en-US" altLang="ja-JP" dirty="0" err="1"/>
              <a:t>ón</a:t>
            </a:r>
            <a:r>
              <a:rPr lang="en-US" altLang="ja-JP" dirty="0"/>
              <a:t> </a:t>
            </a:r>
            <a:r>
              <a:rPr lang="en-US" altLang="ja-JP" dirty="0" err="1"/>
              <a:t>sociotécnica</a:t>
            </a:r>
            <a:endParaRPr lang="en-US" dirty="0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lnSpc>
                <a:spcPct val="90000"/>
              </a:lnSpc>
              <a:buFont typeface="Arial" charset="0"/>
              <a:buAutoNum type="arabicParenR"/>
            </a:pPr>
            <a:r>
              <a:rPr lang="en-US" dirty="0"/>
              <a:t>. </a:t>
            </a:r>
            <a:r>
              <a:rPr lang="en-US" dirty="0" err="1"/>
              <a:t>Nivel</a:t>
            </a:r>
            <a:r>
              <a:rPr lang="en-US" dirty="0"/>
              <a:t> </a:t>
            </a:r>
            <a:r>
              <a:rPr lang="en-US" dirty="0" err="1"/>
              <a:t>tecnológico</a:t>
            </a:r>
            <a:endParaRPr lang="en-US" dirty="0"/>
          </a:p>
          <a:p>
            <a:pPr marL="609600" indent="-609600">
              <a:lnSpc>
                <a:spcPct val="90000"/>
              </a:lnSpc>
              <a:buFont typeface="Arial" charset="0"/>
              <a:buAutoNum type="arabicParenR"/>
            </a:pPr>
            <a:r>
              <a:rPr lang="en-US" dirty="0"/>
              <a:t>Forma de </a:t>
            </a:r>
            <a:r>
              <a:rPr lang="en-US" dirty="0" err="1"/>
              <a:t>organización</a:t>
            </a:r>
            <a:r>
              <a:rPr lang="en-US" dirty="0"/>
              <a:t> del </a:t>
            </a:r>
            <a:r>
              <a:rPr lang="en-US" dirty="0" err="1"/>
              <a:t>trabajo</a:t>
            </a:r>
            <a:endParaRPr lang="en-US" dirty="0"/>
          </a:p>
          <a:p>
            <a:pPr marL="609600" indent="-609600">
              <a:lnSpc>
                <a:spcPct val="90000"/>
              </a:lnSpc>
              <a:buFont typeface="Arial" charset="0"/>
              <a:buAutoNum type="arabicParenR"/>
            </a:pPr>
            <a:r>
              <a:rPr lang="en-US" dirty="0" err="1"/>
              <a:t>Relaciones</a:t>
            </a:r>
            <a:r>
              <a:rPr lang="en-US" dirty="0"/>
              <a:t> </a:t>
            </a:r>
            <a:r>
              <a:rPr lang="en-US" dirty="0" err="1"/>
              <a:t>Laborales</a:t>
            </a:r>
            <a:endParaRPr lang="en-US" dirty="0"/>
          </a:p>
          <a:p>
            <a:pPr marL="609600" indent="-609600">
              <a:lnSpc>
                <a:spcPct val="90000"/>
              </a:lnSpc>
              <a:buFont typeface="Arial" charset="0"/>
              <a:buAutoNum type="arabicParenR"/>
            </a:pPr>
            <a:r>
              <a:rPr lang="en-US" dirty="0" err="1"/>
              <a:t>Perfil</a:t>
            </a:r>
            <a:r>
              <a:rPr lang="en-US" dirty="0"/>
              <a:t> de la </a:t>
            </a:r>
            <a:r>
              <a:rPr lang="en-US" dirty="0" err="1"/>
              <a:t>mano</a:t>
            </a:r>
            <a:r>
              <a:rPr lang="en-US" dirty="0"/>
              <a:t> de </a:t>
            </a:r>
            <a:r>
              <a:rPr lang="en-US" dirty="0" err="1"/>
              <a:t>obra</a:t>
            </a:r>
            <a:endParaRPr lang="en-US" dirty="0"/>
          </a:p>
          <a:p>
            <a:pPr marL="609600" indent="-609600">
              <a:lnSpc>
                <a:spcPct val="90000"/>
              </a:lnSpc>
              <a:buFont typeface="Arial" charset="0"/>
              <a:buAutoNum type="arabicParenR"/>
            </a:pPr>
            <a:r>
              <a:rPr lang="en-US" dirty="0" err="1"/>
              <a:t>Culturas</a:t>
            </a:r>
            <a:r>
              <a:rPr lang="en-US" dirty="0"/>
              <a:t> del </a:t>
            </a:r>
            <a:r>
              <a:rPr lang="en-US" dirty="0" err="1"/>
              <a:t>trabajo</a:t>
            </a:r>
            <a:r>
              <a:rPr lang="en-US" dirty="0"/>
              <a:t> y </a:t>
            </a:r>
            <a:r>
              <a:rPr lang="en-US" dirty="0" err="1"/>
              <a:t>gerenciales</a:t>
            </a:r>
            <a:endParaRPr lang="en-US" dirty="0"/>
          </a:p>
          <a:p>
            <a:pPr marL="609600" indent="-609600">
              <a:lnSpc>
                <a:spcPct val="90000"/>
              </a:lnSpc>
              <a:buNone/>
            </a:pPr>
            <a:r>
              <a:rPr lang="en-US" dirty="0" err="1"/>
              <a:t>Estructura</a:t>
            </a:r>
            <a:r>
              <a:rPr lang="en-US" dirty="0"/>
              <a:t> </a:t>
            </a:r>
            <a:r>
              <a:rPr lang="en-US" dirty="0" err="1"/>
              <a:t>que</a:t>
            </a:r>
            <a:r>
              <a:rPr lang="en-US" dirty="0"/>
              <a:t> </a:t>
            </a:r>
            <a:r>
              <a:rPr lang="en-US" dirty="0" err="1"/>
              <a:t>presiona</a:t>
            </a:r>
            <a:r>
              <a:rPr lang="en-US" dirty="0"/>
              <a:t>, </a:t>
            </a:r>
            <a:r>
              <a:rPr lang="en-US" dirty="0" err="1"/>
              <a:t>limita</a:t>
            </a:r>
            <a:r>
              <a:rPr lang="en-US" dirty="0"/>
              <a:t>, </a:t>
            </a:r>
            <a:r>
              <a:rPr lang="en-US" dirty="0" err="1"/>
              <a:t>canaliza</a:t>
            </a:r>
            <a:r>
              <a:rPr lang="en-US" dirty="0"/>
              <a:t> a los </a:t>
            </a:r>
            <a:r>
              <a:rPr lang="en-US" dirty="0" err="1"/>
              <a:t>actores</a:t>
            </a:r>
            <a:r>
              <a:rPr lang="en-US" dirty="0"/>
              <a:t> de la </a:t>
            </a:r>
            <a:r>
              <a:rPr lang="en-US" dirty="0" err="1"/>
              <a:t>empresa</a:t>
            </a:r>
            <a:r>
              <a:rPr lang="en-US" dirty="0"/>
              <a:t>: managers, </a:t>
            </a:r>
            <a:r>
              <a:rPr lang="en-US" dirty="0" err="1"/>
              <a:t>mandos</a:t>
            </a:r>
            <a:r>
              <a:rPr lang="en-US" dirty="0"/>
              <a:t> </a:t>
            </a:r>
            <a:r>
              <a:rPr lang="en-US" dirty="0" err="1"/>
              <a:t>medios</a:t>
            </a:r>
            <a:r>
              <a:rPr lang="en-US" dirty="0"/>
              <a:t>, </a:t>
            </a:r>
            <a:r>
              <a:rPr lang="en-US" dirty="0" err="1"/>
              <a:t>trabajadores</a:t>
            </a:r>
            <a:endParaRPr lang="en-US" dirty="0"/>
          </a:p>
          <a:p>
            <a:pPr marL="609600" indent="-609600">
              <a:lnSpc>
                <a:spcPct val="90000"/>
              </a:lnSpc>
              <a:buFont typeface="Arial" charset="0"/>
              <a:buAutoNum type="arabicParenR"/>
            </a:pPr>
            <a:endParaRPr lang="en-US" dirty="0"/>
          </a:p>
          <a:p>
            <a:pPr marL="609600" indent="-609600">
              <a:lnSpc>
                <a:spcPct val="90000"/>
              </a:lnSpc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Ejemplo: </a:t>
            </a:r>
            <a:br>
              <a:rPr lang="es-MX"/>
            </a:br>
            <a:r>
              <a:rPr lang="es-MX"/>
              <a:t>Configuración sociotécnica</a:t>
            </a:r>
          </a:p>
        </p:txBody>
      </p:sp>
      <p:sp>
        <p:nvSpPr>
          <p:cNvPr id="210950" name="Text Box 6"/>
          <p:cNvSpPr txBox="1">
            <a:spLocks noChangeArrowheads="1"/>
          </p:cNvSpPr>
          <p:nvPr/>
        </p:nvSpPr>
        <p:spPr bwMode="auto">
          <a:xfrm>
            <a:off x="1295400" y="2057400"/>
            <a:ext cx="19050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50000"/>
              </a:lnSpc>
              <a:spcBef>
                <a:spcPct val="50000"/>
              </a:spcBef>
            </a:pPr>
            <a:endParaRPr lang="es-MX" sz="2200"/>
          </a:p>
          <a:p>
            <a:pPr>
              <a:lnSpc>
                <a:spcPct val="40000"/>
              </a:lnSpc>
              <a:spcBef>
                <a:spcPct val="50000"/>
              </a:spcBef>
            </a:pPr>
            <a:r>
              <a:rPr lang="es-MX" sz="2200"/>
              <a:t>Discurso de la</a:t>
            </a:r>
          </a:p>
          <a:p>
            <a:pPr>
              <a:lnSpc>
                <a:spcPct val="40000"/>
              </a:lnSpc>
              <a:spcBef>
                <a:spcPct val="50000"/>
              </a:spcBef>
            </a:pPr>
            <a:r>
              <a:rPr lang="es-MX" sz="2200"/>
              <a:t> calidad total</a:t>
            </a:r>
            <a:endParaRPr lang="es-ES" sz="2200"/>
          </a:p>
        </p:txBody>
      </p:sp>
      <p:sp>
        <p:nvSpPr>
          <p:cNvPr id="210951" name="Text Box 7"/>
          <p:cNvSpPr txBox="1">
            <a:spLocks noChangeArrowheads="1"/>
          </p:cNvSpPr>
          <p:nvPr/>
        </p:nvSpPr>
        <p:spPr bwMode="auto">
          <a:xfrm>
            <a:off x="1371600" y="3352800"/>
            <a:ext cx="1752600" cy="896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60000"/>
              </a:lnSpc>
              <a:spcBef>
                <a:spcPct val="50000"/>
              </a:spcBef>
            </a:pPr>
            <a:endParaRPr lang="es-MX" sz="2200"/>
          </a:p>
          <a:p>
            <a:pPr>
              <a:lnSpc>
                <a:spcPct val="40000"/>
              </a:lnSpc>
              <a:spcBef>
                <a:spcPct val="50000"/>
              </a:spcBef>
            </a:pPr>
            <a:r>
              <a:rPr lang="es-MX" sz="2200"/>
              <a:t>Tecnología</a:t>
            </a:r>
          </a:p>
          <a:p>
            <a:pPr>
              <a:lnSpc>
                <a:spcPct val="40000"/>
              </a:lnSpc>
              <a:spcBef>
                <a:spcPct val="50000"/>
              </a:spcBef>
            </a:pPr>
            <a:r>
              <a:rPr lang="es-MX" sz="2200"/>
              <a:t> de Punta</a:t>
            </a:r>
            <a:endParaRPr lang="es-ES" sz="2200"/>
          </a:p>
        </p:txBody>
      </p:sp>
      <p:sp>
        <p:nvSpPr>
          <p:cNvPr id="210952" name="Text Box 8"/>
          <p:cNvSpPr txBox="1">
            <a:spLocks noChangeArrowheads="1"/>
          </p:cNvSpPr>
          <p:nvPr/>
        </p:nvSpPr>
        <p:spPr bwMode="auto">
          <a:xfrm>
            <a:off x="1371600" y="4648200"/>
            <a:ext cx="1905000" cy="1033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60000"/>
              </a:lnSpc>
              <a:spcBef>
                <a:spcPct val="50000"/>
              </a:spcBef>
            </a:pPr>
            <a:endParaRPr lang="es-MX" sz="2200"/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es-MX" sz="2200"/>
              <a:t>Organización </a:t>
            </a:r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es-MX" sz="2200"/>
              <a:t>Taylorista</a:t>
            </a:r>
            <a:endParaRPr lang="es-ES" sz="2200"/>
          </a:p>
        </p:txBody>
      </p:sp>
      <p:sp>
        <p:nvSpPr>
          <p:cNvPr id="210953" name="Text Box 9"/>
          <p:cNvSpPr txBox="1">
            <a:spLocks noChangeArrowheads="1"/>
          </p:cNvSpPr>
          <p:nvPr/>
        </p:nvSpPr>
        <p:spPr bwMode="auto">
          <a:xfrm>
            <a:off x="4876800" y="2209800"/>
            <a:ext cx="327660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sz="2200"/>
              <a:t>Autoritarismo gerencial</a:t>
            </a:r>
            <a:endParaRPr lang="es-ES" sz="2200"/>
          </a:p>
        </p:txBody>
      </p:sp>
      <p:sp>
        <p:nvSpPr>
          <p:cNvPr id="210954" name="Text Box 10"/>
          <p:cNvSpPr txBox="1">
            <a:spLocks noChangeArrowheads="1"/>
          </p:cNvSpPr>
          <p:nvPr/>
        </p:nvSpPr>
        <p:spPr bwMode="auto">
          <a:xfrm>
            <a:off x="4953000" y="3505200"/>
            <a:ext cx="327660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sz="2200"/>
              <a:t>Flexibilidad unilateral</a:t>
            </a:r>
            <a:endParaRPr lang="es-ES" sz="2200"/>
          </a:p>
        </p:txBody>
      </p:sp>
      <p:sp>
        <p:nvSpPr>
          <p:cNvPr id="210955" name="Text Box 11"/>
          <p:cNvSpPr txBox="1">
            <a:spLocks noChangeArrowheads="1"/>
          </p:cNvSpPr>
          <p:nvPr/>
        </p:nvSpPr>
        <p:spPr bwMode="auto">
          <a:xfrm>
            <a:off x="4800600" y="4495800"/>
            <a:ext cx="403860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sz="2200"/>
              <a:t>Segmentación de la mano de obra</a:t>
            </a:r>
            <a:endParaRPr lang="es-ES" sz="2200"/>
          </a:p>
        </p:txBody>
      </p:sp>
      <p:sp>
        <p:nvSpPr>
          <p:cNvPr id="210956" name="Text Box 12"/>
          <p:cNvSpPr txBox="1">
            <a:spLocks noChangeArrowheads="1"/>
          </p:cNvSpPr>
          <p:nvPr/>
        </p:nvSpPr>
        <p:spPr bwMode="auto">
          <a:xfrm>
            <a:off x="4953000" y="5562600"/>
            <a:ext cx="381000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sz="2200"/>
              <a:t>Cultura laboral instrumental</a:t>
            </a:r>
            <a:endParaRPr lang="es-ES" sz="2200"/>
          </a:p>
        </p:txBody>
      </p:sp>
      <p:sp>
        <p:nvSpPr>
          <p:cNvPr id="210957" name="Line 13"/>
          <p:cNvSpPr>
            <a:spLocks noChangeShapeType="1"/>
          </p:cNvSpPr>
          <p:nvPr/>
        </p:nvSpPr>
        <p:spPr bwMode="auto">
          <a:xfrm>
            <a:off x="3124200" y="2438400"/>
            <a:ext cx="1676400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/>
          <a:lstStyle/>
          <a:p>
            <a:endParaRPr lang="es-MX"/>
          </a:p>
        </p:txBody>
      </p:sp>
      <p:sp>
        <p:nvSpPr>
          <p:cNvPr id="210961" name="Line 17"/>
          <p:cNvSpPr>
            <a:spLocks noChangeShapeType="1"/>
          </p:cNvSpPr>
          <p:nvPr/>
        </p:nvSpPr>
        <p:spPr bwMode="auto">
          <a:xfrm>
            <a:off x="2971800" y="2971800"/>
            <a:ext cx="2209800" cy="259080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/>
          <a:lstStyle/>
          <a:p>
            <a:endParaRPr lang="es-MX"/>
          </a:p>
        </p:txBody>
      </p:sp>
      <p:cxnSp>
        <p:nvCxnSpPr>
          <p:cNvPr id="210963" name="AutoShape 19"/>
          <p:cNvCxnSpPr>
            <a:cxnSpLocks noChangeShapeType="1"/>
          </p:cNvCxnSpPr>
          <p:nvPr/>
        </p:nvCxnSpPr>
        <p:spPr bwMode="auto">
          <a:xfrm>
            <a:off x="3200400" y="2667000"/>
            <a:ext cx="1752600" cy="1077913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</p:cxnSp>
      <p:sp>
        <p:nvSpPr>
          <p:cNvPr id="210965" name="Line 21"/>
          <p:cNvSpPr>
            <a:spLocks noChangeShapeType="1"/>
          </p:cNvSpPr>
          <p:nvPr/>
        </p:nvSpPr>
        <p:spPr bwMode="auto">
          <a:xfrm flipV="1">
            <a:off x="2667000" y="2514600"/>
            <a:ext cx="2286000" cy="1524000"/>
          </a:xfrm>
          <a:prstGeom prst="line">
            <a:avLst/>
          </a:prstGeom>
          <a:noFill/>
          <a:ln w="28575">
            <a:solidFill>
              <a:schemeClr val="tx1"/>
            </a:solidFill>
            <a:prstDash val="lgDash"/>
            <a:round/>
            <a:headEnd/>
            <a:tailEnd/>
          </a:ln>
          <a:effectLst/>
        </p:spPr>
        <p:txBody>
          <a:bodyPr wrap="none"/>
          <a:lstStyle/>
          <a:p>
            <a:endParaRPr lang="es-MX"/>
          </a:p>
        </p:txBody>
      </p:sp>
      <p:sp>
        <p:nvSpPr>
          <p:cNvPr id="210966" name="Line 22"/>
          <p:cNvSpPr>
            <a:spLocks noChangeShapeType="1"/>
          </p:cNvSpPr>
          <p:nvPr/>
        </p:nvSpPr>
        <p:spPr bwMode="auto">
          <a:xfrm flipH="1">
            <a:off x="3048000" y="2590800"/>
            <a:ext cx="2133600" cy="266700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s-MX"/>
          </a:p>
        </p:txBody>
      </p:sp>
      <p:sp>
        <p:nvSpPr>
          <p:cNvPr id="210967" name="Line 23"/>
          <p:cNvSpPr>
            <a:spLocks noChangeShapeType="1"/>
          </p:cNvSpPr>
          <p:nvPr/>
        </p:nvSpPr>
        <p:spPr bwMode="auto">
          <a:xfrm>
            <a:off x="5638800" y="2667000"/>
            <a:ext cx="0" cy="762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s-MX"/>
          </a:p>
        </p:txBody>
      </p:sp>
      <p:sp>
        <p:nvSpPr>
          <p:cNvPr id="210968" name="Line 24"/>
          <p:cNvSpPr>
            <a:spLocks noChangeShapeType="1"/>
          </p:cNvSpPr>
          <p:nvPr/>
        </p:nvSpPr>
        <p:spPr bwMode="auto">
          <a:xfrm>
            <a:off x="6781800" y="4953000"/>
            <a:ext cx="0" cy="609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s-MX"/>
          </a:p>
        </p:txBody>
      </p:sp>
      <p:sp>
        <p:nvSpPr>
          <p:cNvPr id="210969" name="Line 25"/>
          <p:cNvSpPr>
            <a:spLocks noChangeShapeType="1"/>
          </p:cNvSpPr>
          <p:nvPr/>
        </p:nvSpPr>
        <p:spPr bwMode="auto">
          <a:xfrm>
            <a:off x="6096000" y="3886200"/>
            <a:ext cx="0" cy="685800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 type="triangle" w="med" len="med"/>
            <a:tailEnd type="triangle" w="med" len="med"/>
          </a:ln>
          <a:effectLst/>
        </p:spPr>
        <p:txBody>
          <a:bodyPr wrap="none"/>
          <a:lstStyle/>
          <a:p>
            <a:endParaRPr lang="es-MX"/>
          </a:p>
        </p:txBody>
      </p:sp>
      <p:sp>
        <p:nvSpPr>
          <p:cNvPr id="210970" name="Line 26"/>
          <p:cNvSpPr>
            <a:spLocks noChangeShapeType="1"/>
          </p:cNvSpPr>
          <p:nvPr/>
        </p:nvSpPr>
        <p:spPr bwMode="auto">
          <a:xfrm>
            <a:off x="2057400" y="4267200"/>
            <a:ext cx="0" cy="685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/>
          <a:lstStyle/>
          <a:p>
            <a:endParaRPr lang="es-MX"/>
          </a:p>
        </p:txBody>
      </p:sp>
      <p:sp>
        <p:nvSpPr>
          <p:cNvPr id="210971" name="Line 27"/>
          <p:cNvSpPr>
            <a:spLocks noChangeShapeType="1"/>
          </p:cNvSpPr>
          <p:nvPr/>
        </p:nvSpPr>
        <p:spPr bwMode="auto">
          <a:xfrm>
            <a:off x="1676400" y="2971800"/>
            <a:ext cx="0" cy="609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s-MX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0</a:t>
            </a:r>
            <a:endParaRPr lang="es-E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dirty="0" err="1"/>
              <a:t>Supuestos</a:t>
            </a:r>
            <a:r>
              <a:rPr lang="en-US" dirty="0"/>
              <a:t>:</a:t>
            </a:r>
          </a:p>
          <a:p>
            <a:pPr>
              <a:buFontTx/>
              <a:buNone/>
            </a:pPr>
            <a:r>
              <a:rPr lang="en-US" dirty="0"/>
              <a:t>1. Los </a:t>
            </a:r>
            <a:r>
              <a:rPr lang="en-US" dirty="0" err="1"/>
              <a:t>sujetos</a:t>
            </a:r>
            <a:r>
              <a:rPr lang="en-US" dirty="0"/>
              <a:t> </a:t>
            </a:r>
            <a:r>
              <a:rPr lang="en-US" dirty="0" err="1"/>
              <a:t>tienen</a:t>
            </a:r>
            <a:r>
              <a:rPr lang="en-US" dirty="0"/>
              <a:t> </a:t>
            </a:r>
            <a:r>
              <a:rPr lang="en-US" dirty="0" err="1"/>
              <a:t>capacidad</a:t>
            </a:r>
            <a:r>
              <a:rPr lang="en-US" dirty="0"/>
              <a:t> de </a:t>
            </a:r>
            <a:r>
              <a:rPr lang="en-US" dirty="0" err="1"/>
              <a:t>agencia</a:t>
            </a:r>
            <a:r>
              <a:rPr lang="en-US" dirty="0"/>
              <a:t>, </a:t>
            </a:r>
            <a:r>
              <a:rPr lang="en-US" dirty="0" err="1"/>
              <a:t>están</a:t>
            </a:r>
            <a:r>
              <a:rPr lang="en-US" dirty="0"/>
              <a:t> </a:t>
            </a:r>
            <a:r>
              <a:rPr lang="en-US" dirty="0" err="1"/>
              <a:t>presionados</a:t>
            </a:r>
            <a:r>
              <a:rPr lang="en-US" dirty="0"/>
              <a:t> </a:t>
            </a:r>
            <a:r>
              <a:rPr lang="en-US" dirty="0" err="1"/>
              <a:t>pero</a:t>
            </a:r>
            <a:r>
              <a:rPr lang="en-US" dirty="0"/>
              <a:t> no </a:t>
            </a:r>
            <a:r>
              <a:rPr lang="en-US" dirty="0" err="1"/>
              <a:t>determinados</a:t>
            </a:r>
            <a:r>
              <a:rPr lang="en-US" dirty="0"/>
              <a:t> </a:t>
            </a:r>
            <a:r>
              <a:rPr lang="en-US" dirty="0" err="1"/>
              <a:t>por</a:t>
            </a:r>
            <a:r>
              <a:rPr lang="en-US" dirty="0"/>
              <a:t> las </a:t>
            </a:r>
            <a:r>
              <a:rPr lang="en-US" dirty="0" err="1"/>
              <a:t>estructuras</a:t>
            </a:r>
            <a:endParaRPr lang="en-US" dirty="0"/>
          </a:p>
          <a:p>
            <a:pPr>
              <a:buFontTx/>
              <a:buNone/>
            </a:pPr>
            <a:r>
              <a:rPr lang="en-US" dirty="0"/>
              <a:t>2. </a:t>
            </a:r>
            <a:r>
              <a:rPr lang="en-US" dirty="0" err="1"/>
              <a:t>Accionan</a:t>
            </a:r>
            <a:r>
              <a:rPr lang="en-US" dirty="0"/>
              <a:t> e </a:t>
            </a:r>
            <a:r>
              <a:rPr lang="en-US" dirty="0" err="1"/>
              <a:t>interaccionan</a:t>
            </a:r>
            <a:r>
              <a:rPr lang="en-US" dirty="0"/>
              <a:t> </a:t>
            </a:r>
            <a:r>
              <a:rPr lang="en-US" dirty="0" err="1"/>
              <a:t>guiados</a:t>
            </a:r>
            <a:r>
              <a:rPr lang="en-US" dirty="0"/>
              <a:t> </a:t>
            </a:r>
            <a:r>
              <a:rPr lang="en-US" dirty="0" err="1"/>
              <a:t>por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subjetividad</a:t>
            </a:r>
            <a:endParaRPr lang="en-US" dirty="0"/>
          </a:p>
          <a:p>
            <a:pPr>
              <a:buFontTx/>
              <a:buNone/>
            </a:pPr>
            <a:r>
              <a:rPr lang="en-US" dirty="0"/>
              <a:t>3. </a:t>
            </a:r>
            <a:r>
              <a:rPr lang="en-US" dirty="0" err="1"/>
              <a:t>Subjetividad</a:t>
            </a:r>
            <a:r>
              <a:rPr lang="en-US" dirty="0"/>
              <a:t> no </a:t>
            </a:r>
            <a:r>
              <a:rPr lang="en-US" dirty="0" err="1"/>
              <a:t>es</a:t>
            </a:r>
            <a:r>
              <a:rPr lang="en-US" dirty="0"/>
              <a:t> solo </a:t>
            </a:r>
            <a:r>
              <a:rPr lang="en-US" dirty="0" err="1" smtClean="0"/>
              <a:t>conocimientos</a:t>
            </a:r>
            <a:r>
              <a:rPr lang="en-US" dirty="0" smtClean="0"/>
              <a:t>, </a:t>
            </a:r>
            <a:r>
              <a:rPr lang="en-US" dirty="0"/>
              <a:t>son </a:t>
            </a:r>
            <a:r>
              <a:rPr lang="en-US" dirty="0" err="1"/>
              <a:t>valores</a:t>
            </a:r>
            <a:r>
              <a:rPr lang="en-US" dirty="0"/>
              <a:t>, </a:t>
            </a:r>
            <a:r>
              <a:rPr lang="en-US" dirty="0" err="1"/>
              <a:t>emociones</a:t>
            </a:r>
            <a:r>
              <a:rPr lang="en-US" dirty="0"/>
              <a:t>, </a:t>
            </a:r>
            <a:r>
              <a:rPr lang="en-US" dirty="0" err="1"/>
              <a:t>estética</a:t>
            </a:r>
            <a:r>
              <a:rPr lang="en-US" dirty="0"/>
              <a:t>, </a:t>
            </a:r>
            <a:r>
              <a:rPr lang="en-US" dirty="0" err="1"/>
              <a:t>razonamientos</a:t>
            </a:r>
            <a:r>
              <a:rPr lang="en-US" dirty="0"/>
              <a:t> </a:t>
            </a:r>
            <a:r>
              <a:rPr lang="en-US" dirty="0" err="1"/>
              <a:t>cotidianos</a:t>
            </a:r>
            <a:r>
              <a:rPr lang="en-US" dirty="0"/>
              <a:t>.</a:t>
            </a:r>
          </a:p>
        </p:txBody>
      </p:sp>
      <p:sp>
        <p:nvSpPr>
          <p:cNvPr id="41988" name="AutoShape 4"/>
          <p:cNvSpPr>
            <a:spLocks/>
          </p:cNvSpPr>
          <p:nvPr/>
        </p:nvSpPr>
        <p:spPr bwMode="auto">
          <a:xfrm>
            <a:off x="2438400" y="4953000"/>
            <a:ext cx="152400" cy="990600"/>
          </a:xfrm>
          <a:prstGeom prst="leftBrace">
            <a:avLst>
              <a:gd name="adj1" fmla="val 5416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MX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69260" y="2132856"/>
            <a:ext cx="16561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Modelo de Producción </a:t>
            </a:r>
          </a:p>
          <a:p>
            <a:endParaRPr lang="es-MX" dirty="0"/>
          </a:p>
        </p:txBody>
      </p:sp>
      <p:sp>
        <p:nvSpPr>
          <p:cNvPr id="5" name="4 Abrir llave"/>
          <p:cNvSpPr/>
          <p:nvPr/>
        </p:nvSpPr>
        <p:spPr>
          <a:xfrm>
            <a:off x="1403647" y="315040"/>
            <a:ext cx="857231" cy="4392488"/>
          </a:xfrm>
          <a:prstGeom prst="leftBrace">
            <a:avLst/>
          </a:prstGeom>
          <a:ln w="571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 b="1" dirty="0"/>
          </a:p>
        </p:txBody>
      </p:sp>
      <p:sp>
        <p:nvSpPr>
          <p:cNvPr id="6" name="5 CuadroTexto"/>
          <p:cNvSpPr txBox="1"/>
          <p:nvPr/>
        </p:nvSpPr>
        <p:spPr>
          <a:xfrm>
            <a:off x="2051720" y="692696"/>
            <a:ext cx="1512168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Estrategias de negocios </a:t>
            </a:r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r>
              <a:rPr lang="es-MX" dirty="0"/>
              <a:t>Organización Productiva </a:t>
            </a:r>
          </a:p>
          <a:p>
            <a:endParaRPr lang="es-MX" dirty="0"/>
          </a:p>
          <a:p>
            <a:endParaRPr lang="es-MX" dirty="0"/>
          </a:p>
          <a:p>
            <a:r>
              <a:rPr lang="es-MX" dirty="0"/>
              <a:t>  Relación        </a:t>
            </a:r>
          </a:p>
          <a:p>
            <a:r>
              <a:rPr lang="es-MX" dirty="0"/>
              <a:t>  Salarial</a:t>
            </a:r>
          </a:p>
          <a:p>
            <a:endParaRPr lang="es-MX" dirty="0"/>
          </a:p>
          <a:p>
            <a:r>
              <a:rPr lang="es-MX" dirty="0"/>
              <a:t> 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246667" y="4725144"/>
            <a:ext cx="633670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Diferencias: </a:t>
            </a:r>
          </a:p>
          <a:p>
            <a:pPr marL="342900" indent="-342900">
              <a:buAutoNum type="alphaUcParenR"/>
            </a:pPr>
            <a:r>
              <a:rPr lang="es-MX" dirty="0"/>
              <a:t>Ambas son estructuras</a:t>
            </a:r>
          </a:p>
          <a:p>
            <a:r>
              <a:rPr lang="es-MX" dirty="0"/>
              <a:t>       </a:t>
            </a:r>
          </a:p>
          <a:p>
            <a:r>
              <a:rPr lang="es-MX" dirty="0"/>
              <a:t>B)   </a:t>
            </a:r>
          </a:p>
          <a:p>
            <a:r>
              <a:rPr lang="es-MX" dirty="0"/>
              <a:t>      + Acciones (Agencia) + </a:t>
            </a:r>
          </a:p>
          <a:p>
            <a:r>
              <a:rPr lang="es-MX" dirty="0"/>
              <a:t>                  Subjetividades no reducidas al conocimiento, conocimiento  (cultura, poder) </a:t>
            </a:r>
          </a:p>
          <a:p>
            <a:r>
              <a:rPr lang="es-MX" dirty="0"/>
              <a:t>C)  Multiniveles </a:t>
            </a:r>
          </a:p>
        </p:txBody>
      </p:sp>
      <p:sp>
        <p:nvSpPr>
          <p:cNvPr id="10" name="9 Abrir llave"/>
          <p:cNvSpPr/>
          <p:nvPr/>
        </p:nvSpPr>
        <p:spPr>
          <a:xfrm>
            <a:off x="3995936" y="169448"/>
            <a:ext cx="792088" cy="4771720"/>
          </a:xfrm>
          <a:prstGeom prst="leftBrace">
            <a:avLst/>
          </a:prstGeom>
          <a:ln w="571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 b="1" dirty="0"/>
          </a:p>
        </p:txBody>
      </p:sp>
      <p:sp>
        <p:nvSpPr>
          <p:cNvPr id="11" name="10 CuadroTexto"/>
          <p:cNvSpPr txBox="1"/>
          <p:nvPr/>
        </p:nvSpPr>
        <p:spPr>
          <a:xfrm>
            <a:off x="4788024" y="169448"/>
            <a:ext cx="41764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>
                <a:solidFill>
                  <a:srgbClr val="FF0000"/>
                </a:solidFill>
              </a:rPr>
              <a:t>Configuración Sociotécnica del proceso productivo </a:t>
            </a:r>
          </a:p>
        </p:txBody>
      </p:sp>
      <p:sp>
        <p:nvSpPr>
          <p:cNvPr id="12" name="11 CuadroTexto"/>
          <p:cNvSpPr txBox="1"/>
          <p:nvPr/>
        </p:nvSpPr>
        <p:spPr>
          <a:xfrm>
            <a:off x="4932040" y="1052736"/>
            <a:ext cx="3600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>
                <a:solidFill>
                  <a:srgbClr val="FF0000"/>
                </a:solidFill>
              </a:rPr>
              <a:t>*</a:t>
            </a:r>
          </a:p>
          <a:p>
            <a:r>
              <a:rPr lang="es-MX" dirty="0"/>
              <a:t>Nivel Tecnológico </a:t>
            </a:r>
          </a:p>
        </p:txBody>
      </p:sp>
      <p:sp>
        <p:nvSpPr>
          <p:cNvPr id="13" name="12 CuadroTexto"/>
          <p:cNvSpPr txBox="1"/>
          <p:nvPr/>
        </p:nvSpPr>
        <p:spPr>
          <a:xfrm>
            <a:off x="4932040" y="1726424"/>
            <a:ext cx="360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>
                <a:solidFill>
                  <a:srgbClr val="FF0000"/>
                </a:solidFill>
              </a:rPr>
              <a:t>*</a:t>
            </a:r>
            <a:r>
              <a:rPr lang="es-MX" dirty="0"/>
              <a:t>Forma de organización del trabajo. </a:t>
            </a:r>
          </a:p>
        </p:txBody>
      </p:sp>
      <p:sp>
        <p:nvSpPr>
          <p:cNvPr id="15" name="14 CuadroTexto"/>
          <p:cNvSpPr txBox="1"/>
          <p:nvPr/>
        </p:nvSpPr>
        <p:spPr>
          <a:xfrm>
            <a:off x="4915376" y="2711280"/>
            <a:ext cx="360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>
                <a:solidFill>
                  <a:srgbClr val="FF0000"/>
                </a:solidFill>
              </a:rPr>
              <a:t>*</a:t>
            </a:r>
            <a:r>
              <a:rPr lang="es-MX" dirty="0"/>
              <a:t>Relaciones Laborales. </a:t>
            </a:r>
          </a:p>
        </p:txBody>
      </p:sp>
      <p:sp>
        <p:nvSpPr>
          <p:cNvPr id="16" name="15 CuadroTexto"/>
          <p:cNvSpPr txBox="1"/>
          <p:nvPr/>
        </p:nvSpPr>
        <p:spPr>
          <a:xfrm>
            <a:off x="5057535" y="3429000"/>
            <a:ext cx="27224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>
                <a:solidFill>
                  <a:srgbClr val="FF0000"/>
                </a:solidFill>
              </a:rPr>
              <a:t>*</a:t>
            </a:r>
            <a:r>
              <a:rPr lang="es-MX" dirty="0"/>
              <a:t>Perfil de la Mano de obra </a:t>
            </a:r>
          </a:p>
        </p:txBody>
      </p:sp>
      <p:sp>
        <p:nvSpPr>
          <p:cNvPr id="17" name="16 CuadroTexto"/>
          <p:cNvSpPr txBox="1"/>
          <p:nvPr/>
        </p:nvSpPr>
        <p:spPr>
          <a:xfrm>
            <a:off x="4927187" y="4338196"/>
            <a:ext cx="3312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>
                <a:solidFill>
                  <a:srgbClr val="FF0000"/>
                </a:solidFill>
              </a:rPr>
              <a:t>*</a:t>
            </a:r>
            <a:r>
              <a:rPr lang="es-MX" dirty="0"/>
              <a:t>Cultural Laborales y Gerenciales</a:t>
            </a:r>
          </a:p>
        </p:txBody>
      </p:sp>
      <p:sp>
        <p:nvSpPr>
          <p:cNvPr id="26" name="25 Flecha doblada"/>
          <p:cNvSpPr/>
          <p:nvPr/>
        </p:nvSpPr>
        <p:spPr>
          <a:xfrm>
            <a:off x="2699792" y="1813466"/>
            <a:ext cx="2088232" cy="288032"/>
          </a:xfrm>
          <a:prstGeom prst="bentArrow">
            <a:avLst>
              <a:gd name="adj1" fmla="val 50000"/>
              <a:gd name="adj2" fmla="val 23256"/>
              <a:gd name="adj3" fmla="val 50000"/>
              <a:gd name="adj4" fmla="val 24705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27" name="26 Flecha doblada"/>
          <p:cNvSpPr/>
          <p:nvPr/>
        </p:nvSpPr>
        <p:spPr>
          <a:xfrm>
            <a:off x="2807804" y="2821578"/>
            <a:ext cx="1980220" cy="288032"/>
          </a:xfrm>
          <a:prstGeom prst="bentArrow">
            <a:avLst>
              <a:gd name="adj1" fmla="val 50000"/>
              <a:gd name="adj2" fmla="val 23256"/>
              <a:gd name="adj3" fmla="val 50000"/>
              <a:gd name="adj4" fmla="val 24705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9502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0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5" grpId="0"/>
      <p:bldP spid="16" grpId="0"/>
      <p:bldP spid="17" grpId="0"/>
      <p:bldP spid="26" grpId="0" animBg="1"/>
      <p:bldP spid="2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619672" y="287649"/>
            <a:ext cx="51845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/>
              <a:t>Trayectoria Conceptual de Modelos de Producción </a:t>
            </a:r>
          </a:p>
        </p:txBody>
      </p:sp>
      <p:sp>
        <p:nvSpPr>
          <p:cNvPr id="4" name="3 Flecha derecha"/>
          <p:cNvSpPr/>
          <p:nvPr/>
        </p:nvSpPr>
        <p:spPr>
          <a:xfrm>
            <a:off x="190348" y="1062048"/>
            <a:ext cx="8280920" cy="576064"/>
          </a:xfrm>
          <a:prstGeom prst="rightArrow">
            <a:avLst>
              <a:gd name="adj1" fmla="val 50000"/>
              <a:gd name="adj2" fmla="val 4358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/>
              <a:t>TIEMPO </a:t>
            </a:r>
          </a:p>
        </p:txBody>
      </p:sp>
      <p:cxnSp>
        <p:nvCxnSpPr>
          <p:cNvPr id="6" name="5 Conector recto"/>
          <p:cNvCxnSpPr/>
          <p:nvPr/>
        </p:nvCxnSpPr>
        <p:spPr>
          <a:xfrm>
            <a:off x="5076056" y="1191605"/>
            <a:ext cx="0" cy="509203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Conector recto"/>
          <p:cNvCxnSpPr/>
          <p:nvPr/>
        </p:nvCxnSpPr>
        <p:spPr>
          <a:xfrm>
            <a:off x="7812360" y="1191605"/>
            <a:ext cx="0" cy="437195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9 CuadroTexto"/>
          <p:cNvSpPr txBox="1"/>
          <p:nvPr/>
        </p:nvSpPr>
        <p:spPr>
          <a:xfrm>
            <a:off x="4572000" y="1716743"/>
            <a:ext cx="14041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b="1" dirty="0"/>
              <a:t>Año 2000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7188214" y="1593632"/>
            <a:ext cx="14041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b="1" dirty="0"/>
              <a:t>Año </a:t>
            </a:r>
            <a:r>
              <a:rPr lang="es-MX" sz="1400" b="1" dirty="0" smtClean="0"/>
              <a:t>2017</a:t>
            </a:r>
            <a:endParaRPr lang="es-MX" sz="1400" b="1" dirty="0"/>
          </a:p>
        </p:txBody>
      </p:sp>
      <p:sp>
        <p:nvSpPr>
          <p:cNvPr id="12" name="11 Abrir llave"/>
          <p:cNvSpPr/>
          <p:nvPr/>
        </p:nvSpPr>
        <p:spPr>
          <a:xfrm rot="5400000">
            <a:off x="2519772" y="-30917"/>
            <a:ext cx="540060" cy="5220580"/>
          </a:xfrm>
          <a:prstGeom prst="leftBrace">
            <a:avLst>
              <a:gd name="adj1" fmla="val 8333"/>
              <a:gd name="adj2" fmla="val 49410"/>
            </a:avLst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3" name="12 CuadroTexto"/>
          <p:cNvSpPr txBox="1"/>
          <p:nvPr/>
        </p:nvSpPr>
        <p:spPr>
          <a:xfrm>
            <a:off x="1763688" y="1813466"/>
            <a:ext cx="22322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b="1" dirty="0"/>
              <a:t>Periodo Francés</a:t>
            </a:r>
          </a:p>
        </p:txBody>
      </p:sp>
      <p:sp>
        <p:nvSpPr>
          <p:cNvPr id="14" name="13 Abrir llave"/>
          <p:cNvSpPr/>
          <p:nvPr/>
        </p:nvSpPr>
        <p:spPr>
          <a:xfrm rot="5400000">
            <a:off x="7092026" y="940292"/>
            <a:ext cx="540060" cy="3275856"/>
          </a:xfrm>
          <a:prstGeom prst="leftBrace">
            <a:avLst>
              <a:gd name="adj1" fmla="val 8333"/>
              <a:gd name="adj2" fmla="val 49410"/>
            </a:avLst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5" name="14 CuadroTexto"/>
          <p:cNvSpPr txBox="1"/>
          <p:nvPr/>
        </p:nvSpPr>
        <p:spPr>
          <a:xfrm>
            <a:off x="103148" y="3550079"/>
            <a:ext cx="12961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b="1" dirty="0"/>
              <a:t>Modelos de Producción</a:t>
            </a:r>
            <a:r>
              <a:rPr lang="es-MX" sz="1600" dirty="0"/>
              <a:t> </a:t>
            </a:r>
          </a:p>
        </p:txBody>
      </p:sp>
      <p:sp>
        <p:nvSpPr>
          <p:cNvPr id="17" name="16 Abrir llave"/>
          <p:cNvSpPr/>
          <p:nvPr/>
        </p:nvSpPr>
        <p:spPr>
          <a:xfrm>
            <a:off x="1151620" y="2868592"/>
            <a:ext cx="324036" cy="1947748"/>
          </a:xfrm>
          <a:prstGeom prst="leftBrac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8" name="17 CuadroTexto"/>
          <p:cNvSpPr txBox="1"/>
          <p:nvPr/>
        </p:nvSpPr>
        <p:spPr>
          <a:xfrm>
            <a:off x="1490251" y="2652800"/>
            <a:ext cx="28083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b="1" dirty="0"/>
              <a:t>(Taylorismo,  </a:t>
            </a:r>
            <a:r>
              <a:rPr lang="es-MX" sz="1400" b="1" dirty="0" err="1"/>
              <a:t>Woodlardiano</a:t>
            </a:r>
            <a:r>
              <a:rPr lang="es-MX" sz="1400" b="1" dirty="0"/>
              <a:t> Fordismo </a:t>
            </a:r>
          </a:p>
        </p:txBody>
      </p:sp>
      <p:sp>
        <p:nvSpPr>
          <p:cNvPr id="19" name="18 CuadroTexto"/>
          <p:cNvSpPr txBox="1"/>
          <p:nvPr/>
        </p:nvSpPr>
        <p:spPr>
          <a:xfrm>
            <a:off x="1436833" y="3199867"/>
            <a:ext cx="135296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b="1" dirty="0"/>
              <a:t>Postfordismo </a:t>
            </a:r>
          </a:p>
          <a:p>
            <a:endParaRPr lang="es-MX" sz="1400" b="1" dirty="0"/>
          </a:p>
          <a:p>
            <a:r>
              <a:rPr lang="es-MX" sz="1400" b="1" dirty="0"/>
              <a:t>Neotaylorismo</a:t>
            </a:r>
          </a:p>
          <a:p>
            <a:endParaRPr lang="es-MX" sz="1400" b="1" dirty="0"/>
          </a:p>
          <a:p>
            <a:r>
              <a:rPr lang="es-MX" sz="1400" b="1" dirty="0"/>
              <a:t>Neofordismo </a:t>
            </a:r>
          </a:p>
          <a:p>
            <a:endParaRPr lang="es-MX" sz="1400" b="1" dirty="0"/>
          </a:p>
          <a:p>
            <a:r>
              <a:rPr lang="es-MX" sz="1400" b="1" dirty="0" err="1"/>
              <a:t>Kalmarianismo</a:t>
            </a:r>
            <a:r>
              <a:rPr lang="es-MX" sz="1400" b="1" dirty="0"/>
              <a:t> </a:t>
            </a:r>
          </a:p>
          <a:p>
            <a:endParaRPr lang="es-MX" sz="1400" b="1" dirty="0"/>
          </a:p>
          <a:p>
            <a:r>
              <a:rPr lang="es-MX" sz="1400" b="1" dirty="0"/>
              <a:t>Toyotismo </a:t>
            </a:r>
          </a:p>
        </p:txBody>
      </p:sp>
      <p:sp>
        <p:nvSpPr>
          <p:cNvPr id="20" name="19 Flecha derecha"/>
          <p:cNvSpPr/>
          <p:nvPr/>
        </p:nvSpPr>
        <p:spPr>
          <a:xfrm>
            <a:off x="2609782" y="3906053"/>
            <a:ext cx="360040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1" name="20 CuadroTexto"/>
          <p:cNvSpPr txBox="1"/>
          <p:nvPr/>
        </p:nvSpPr>
        <p:spPr>
          <a:xfrm>
            <a:off x="3009436" y="3429000"/>
            <a:ext cx="127814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b="1" dirty="0"/>
              <a:t>Modelos </a:t>
            </a:r>
          </a:p>
          <a:p>
            <a:r>
              <a:rPr lang="es-MX" sz="1400" b="1" dirty="0"/>
              <a:t>en la </a:t>
            </a:r>
          </a:p>
          <a:p>
            <a:r>
              <a:rPr lang="es-MX" sz="1400" b="1" dirty="0"/>
              <a:t>Industria Automotriz </a:t>
            </a:r>
          </a:p>
        </p:txBody>
      </p:sp>
      <p:sp>
        <p:nvSpPr>
          <p:cNvPr id="22" name="21 Abrir llave"/>
          <p:cNvSpPr/>
          <p:nvPr/>
        </p:nvSpPr>
        <p:spPr>
          <a:xfrm>
            <a:off x="3826752" y="3050377"/>
            <a:ext cx="504056" cy="1584177"/>
          </a:xfrm>
          <a:prstGeom prst="leftBrac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3" name="22 CuadroTexto"/>
          <p:cNvSpPr txBox="1"/>
          <p:nvPr/>
        </p:nvSpPr>
        <p:spPr>
          <a:xfrm>
            <a:off x="4193453" y="3176775"/>
            <a:ext cx="1101529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b="1" dirty="0" err="1"/>
              <a:t>Sloanismo</a:t>
            </a:r>
            <a:endParaRPr lang="es-MX" sz="1400" b="1" dirty="0"/>
          </a:p>
          <a:p>
            <a:r>
              <a:rPr lang="es-MX" sz="1400" b="1" dirty="0"/>
              <a:t> </a:t>
            </a:r>
          </a:p>
          <a:p>
            <a:r>
              <a:rPr lang="es-MX" sz="1400" b="1" dirty="0"/>
              <a:t>Toyotismo </a:t>
            </a:r>
          </a:p>
          <a:p>
            <a:endParaRPr lang="es-MX" sz="1400" b="1" dirty="0"/>
          </a:p>
          <a:p>
            <a:r>
              <a:rPr lang="es-MX" sz="1400" b="1" dirty="0"/>
              <a:t>Hondismo </a:t>
            </a:r>
          </a:p>
        </p:txBody>
      </p:sp>
      <p:sp>
        <p:nvSpPr>
          <p:cNvPr id="24" name="23 CuadroTexto"/>
          <p:cNvSpPr txBox="1"/>
          <p:nvPr/>
        </p:nvSpPr>
        <p:spPr>
          <a:xfrm>
            <a:off x="5976156" y="1916798"/>
            <a:ext cx="26162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b="1" dirty="0"/>
              <a:t>¿</a:t>
            </a:r>
            <a:r>
              <a:rPr lang="es-MX" sz="1600" b="1" dirty="0" smtClean="0"/>
              <a:t>Periodo Sajón?</a:t>
            </a:r>
            <a:endParaRPr lang="es-MX" sz="1600" b="1" dirty="0"/>
          </a:p>
        </p:txBody>
      </p:sp>
      <p:sp>
        <p:nvSpPr>
          <p:cNvPr id="25" name="24 CuadroTexto"/>
          <p:cNvSpPr txBox="1"/>
          <p:nvPr/>
        </p:nvSpPr>
        <p:spPr>
          <a:xfrm>
            <a:off x="6084168" y="3050377"/>
            <a:ext cx="252028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b="1" dirty="0"/>
              <a:t>Lean </a:t>
            </a:r>
            <a:r>
              <a:rPr lang="es-MX" sz="1400" b="1" dirty="0" err="1"/>
              <a:t>Production</a:t>
            </a:r>
            <a:endParaRPr lang="es-MX" sz="1400" b="1" dirty="0"/>
          </a:p>
          <a:p>
            <a:r>
              <a:rPr lang="es-MX" sz="1400" b="1" dirty="0"/>
              <a:t> </a:t>
            </a:r>
          </a:p>
          <a:p>
            <a:r>
              <a:rPr lang="es-MX" sz="1400" b="1" dirty="0" err="1"/>
              <a:t>MacDonalismo</a:t>
            </a:r>
            <a:r>
              <a:rPr lang="es-MX" sz="1400" b="1" dirty="0"/>
              <a:t> </a:t>
            </a:r>
          </a:p>
          <a:p>
            <a:endParaRPr lang="es-MX" sz="1400" b="1" dirty="0"/>
          </a:p>
          <a:p>
            <a:r>
              <a:rPr lang="es-MX" sz="1400" b="1" dirty="0" err="1"/>
              <a:t>Disneyalismo</a:t>
            </a:r>
            <a:r>
              <a:rPr lang="es-MX" sz="1400" b="1" dirty="0"/>
              <a:t> </a:t>
            </a:r>
          </a:p>
          <a:p>
            <a:endParaRPr lang="es-MX" sz="1400" b="1" dirty="0"/>
          </a:p>
          <a:p>
            <a:r>
              <a:rPr lang="es-MX" sz="1400" b="1" dirty="0" err="1"/>
              <a:t>Siliconismo</a:t>
            </a:r>
            <a:r>
              <a:rPr lang="es-MX" sz="1400" b="1" dirty="0"/>
              <a:t> </a:t>
            </a:r>
          </a:p>
          <a:p>
            <a:endParaRPr lang="es-MX" sz="1400" b="1" dirty="0"/>
          </a:p>
          <a:p>
            <a:r>
              <a:rPr lang="es-MX" sz="1400" b="1" dirty="0" err="1" smtClean="0"/>
              <a:t>Waltonismo</a:t>
            </a:r>
            <a:endParaRPr lang="es-MX" sz="1400" b="1" dirty="0" smtClean="0"/>
          </a:p>
          <a:p>
            <a:r>
              <a:rPr lang="es-MX" sz="1400" b="1" dirty="0" err="1" smtClean="0"/>
              <a:t>Naikificación</a:t>
            </a:r>
            <a:endParaRPr lang="es-MX" sz="1400" b="1" dirty="0" smtClean="0"/>
          </a:p>
          <a:p>
            <a:r>
              <a:rPr lang="es-MX" sz="1400" b="1" dirty="0" err="1" smtClean="0"/>
              <a:t>Huberismo</a:t>
            </a:r>
            <a:r>
              <a:rPr lang="es-MX" sz="1400" b="1" dirty="0" smtClean="0"/>
              <a:t>, etc.</a:t>
            </a:r>
          </a:p>
          <a:p>
            <a:r>
              <a:rPr lang="es-MX" sz="1400" b="1" dirty="0" smtClean="0"/>
              <a:t>Manufactura + Servicios</a:t>
            </a:r>
            <a:endParaRPr lang="es-MX" sz="1400" b="1" dirty="0"/>
          </a:p>
        </p:txBody>
      </p:sp>
      <p:sp>
        <p:nvSpPr>
          <p:cNvPr id="26" name="25 Abrir llave"/>
          <p:cNvSpPr/>
          <p:nvPr/>
        </p:nvSpPr>
        <p:spPr>
          <a:xfrm rot="16200000">
            <a:off x="3926209" y="3833788"/>
            <a:ext cx="252029" cy="2066619"/>
          </a:xfrm>
          <a:prstGeom prst="leftBrac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7" name="26 CuadroTexto"/>
          <p:cNvSpPr txBox="1"/>
          <p:nvPr/>
        </p:nvSpPr>
        <p:spPr>
          <a:xfrm>
            <a:off x="3203848" y="5231192"/>
            <a:ext cx="1800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b="1" dirty="0"/>
              <a:t>Manufactura </a:t>
            </a:r>
          </a:p>
        </p:txBody>
      </p:sp>
      <p:sp>
        <p:nvSpPr>
          <p:cNvPr id="29" name="28 Abrir llave"/>
          <p:cNvSpPr/>
          <p:nvPr/>
        </p:nvSpPr>
        <p:spPr>
          <a:xfrm rot="16200000" flipH="1">
            <a:off x="7154292" y="3903566"/>
            <a:ext cx="236015" cy="3096344"/>
          </a:xfrm>
          <a:prstGeom prst="leftBrac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 dirty="0" smtClean="0"/>
          </a:p>
          <a:p>
            <a:pPr algn="ctr"/>
            <a:endParaRPr lang="es-MX" dirty="0"/>
          </a:p>
          <a:p>
            <a:pPr algn="ctr"/>
            <a:endParaRPr lang="es-MX" dirty="0" smtClean="0"/>
          </a:p>
          <a:p>
            <a:pPr algn="ctr"/>
            <a:endParaRPr lang="es-MX" dirty="0"/>
          </a:p>
          <a:p>
            <a:pPr algn="ctr"/>
            <a:endParaRPr lang="es-MX" dirty="0" smtClean="0"/>
          </a:p>
          <a:p>
            <a:pPr algn="ctr"/>
            <a:endParaRPr lang="es-MX" dirty="0"/>
          </a:p>
          <a:p>
            <a:pPr algn="ctr"/>
            <a:endParaRPr lang="es-MX" dirty="0" smtClean="0"/>
          </a:p>
          <a:p>
            <a:pPr algn="ctr"/>
            <a:endParaRPr lang="es-MX" dirty="0"/>
          </a:p>
          <a:p>
            <a:pPr algn="ctr"/>
            <a:endParaRPr lang="es-MX" dirty="0" smtClean="0"/>
          </a:p>
          <a:p>
            <a:pPr algn="ctr"/>
            <a:endParaRPr lang="es-MX" dirty="0"/>
          </a:p>
          <a:p>
            <a:pPr algn="ctr"/>
            <a:endParaRPr lang="es-MX" dirty="0" smtClean="0"/>
          </a:p>
          <a:p>
            <a:pPr algn="ctr"/>
            <a:endParaRPr lang="es-MX" dirty="0"/>
          </a:p>
          <a:p>
            <a:pPr algn="ctr"/>
            <a:endParaRPr lang="es-MX" dirty="0" smtClean="0"/>
          </a:p>
          <a:p>
            <a:pPr algn="ctr"/>
            <a:endParaRPr lang="es-MX" dirty="0"/>
          </a:p>
          <a:p>
            <a:pPr algn="ctr"/>
            <a:endParaRPr lang="es-MX" dirty="0" smtClean="0"/>
          </a:p>
          <a:p>
            <a:pPr algn="ctr"/>
            <a:endParaRPr lang="es-MX" dirty="0"/>
          </a:p>
          <a:p>
            <a:pPr algn="ctr"/>
            <a:endParaRPr lang="es-MX" dirty="0" smtClean="0"/>
          </a:p>
          <a:p>
            <a:pPr algn="ctr"/>
            <a:endParaRPr lang="es-MX" dirty="0"/>
          </a:p>
        </p:txBody>
      </p:sp>
      <p:sp>
        <p:nvSpPr>
          <p:cNvPr id="30" name="29 CuadroTexto"/>
          <p:cNvSpPr txBox="1"/>
          <p:nvPr/>
        </p:nvSpPr>
        <p:spPr>
          <a:xfrm>
            <a:off x="287524" y="5877272"/>
            <a:ext cx="38164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b="1" dirty="0"/>
              <a:t>Modelos de Producción: 2, 500 000</a:t>
            </a:r>
          </a:p>
          <a:p>
            <a:r>
              <a:rPr lang="es-MX" sz="1600" b="1" dirty="0"/>
              <a:t>Innovación: 1, 300 000 </a:t>
            </a:r>
          </a:p>
          <a:p>
            <a:r>
              <a:rPr lang="es-MX" sz="1600" b="1" dirty="0"/>
              <a:t>Trabajo: 11, 000 000 </a:t>
            </a:r>
          </a:p>
        </p:txBody>
      </p:sp>
    </p:spTree>
    <p:extLst>
      <p:ext uri="{BB962C8B-B14F-4D97-AF65-F5344CB8AC3E}">
        <p14:creationId xmlns:p14="http://schemas.microsoft.com/office/powerpoint/2010/main" val="22332869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err="1" smtClean="0"/>
              <a:t>Janovsky</a:t>
            </a:r>
            <a:r>
              <a:rPr lang="es-MX" dirty="0" smtClean="0"/>
              <a:t>, 2014: Modelos de Producción en los Servicios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s-MX" dirty="0" smtClean="0"/>
              <a:t>Diferencia entre </a:t>
            </a:r>
            <a:r>
              <a:rPr lang="es-MX" dirty="0" err="1" smtClean="0"/>
              <a:t>Toyotismo</a:t>
            </a:r>
            <a:r>
              <a:rPr lang="es-MX" dirty="0" smtClean="0"/>
              <a:t> y lean </a:t>
            </a:r>
            <a:r>
              <a:rPr lang="es-MX" dirty="0" err="1" smtClean="0"/>
              <a:t>production</a:t>
            </a:r>
            <a:r>
              <a:rPr lang="es-MX" dirty="0" smtClean="0"/>
              <a:t>, el énfasis en la identidad con la empresa. El difundido el segundo</a:t>
            </a:r>
          </a:p>
          <a:p>
            <a:pPr marL="514350" indent="-514350">
              <a:buAutoNum type="arabicPeriod"/>
            </a:pPr>
            <a:r>
              <a:rPr lang="es-MX" dirty="0" smtClean="0"/>
              <a:t>Lo adjudica a los Servicios: </a:t>
            </a:r>
            <a:r>
              <a:rPr lang="es-MX" dirty="0" err="1" smtClean="0"/>
              <a:t>MacDonalización</a:t>
            </a:r>
            <a:r>
              <a:rPr lang="es-MX" dirty="0" smtClean="0"/>
              <a:t>, </a:t>
            </a:r>
            <a:r>
              <a:rPr lang="es-MX" dirty="0" err="1" smtClean="0"/>
              <a:t>Nikeificación</a:t>
            </a:r>
            <a:r>
              <a:rPr lang="es-MX" dirty="0" smtClean="0"/>
              <a:t>, </a:t>
            </a:r>
            <a:r>
              <a:rPr lang="es-MX" dirty="0" err="1" smtClean="0"/>
              <a:t>Waltonismo</a:t>
            </a:r>
            <a:r>
              <a:rPr lang="es-MX" dirty="0" smtClean="0"/>
              <a:t>: flexibilidad, JIT, </a:t>
            </a:r>
            <a:r>
              <a:rPr lang="es-MX" dirty="0" err="1" smtClean="0"/>
              <a:t>Teams</a:t>
            </a:r>
            <a:r>
              <a:rPr lang="es-MX" dirty="0" smtClean="0"/>
              <a:t>, contratos de larga duración y </a:t>
            </a:r>
            <a:r>
              <a:rPr lang="es-MX" dirty="0" err="1" smtClean="0"/>
              <a:t>outsourcing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6846284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Objeciones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s-MX" dirty="0" smtClean="0"/>
              <a:t>Deja fuera al trabajo no clásico: el cliente no puede ser estrictamente controlado</a:t>
            </a:r>
          </a:p>
          <a:p>
            <a:pPr marL="514350" indent="-514350">
              <a:buAutoNum type="arabicPeriod"/>
            </a:pPr>
            <a:r>
              <a:rPr lang="es-MX" dirty="0" smtClean="0"/>
              <a:t>Servicios cara a cara o a través de la red vs. servicios que generan símbolos sin intervención del cliente</a:t>
            </a:r>
          </a:p>
          <a:p>
            <a:pPr marL="514350" indent="-514350">
              <a:buAutoNum type="arabicPeriod"/>
            </a:pPr>
            <a:r>
              <a:rPr lang="es-MX" dirty="0" smtClean="0"/>
              <a:t>Mejor configuraciones no sistémicas, con sentido Heurístico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1259771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altLang="es-MX" sz="2800" u="sng" dirty="0" smtClean="0"/>
              <a:t/>
            </a:r>
            <a:br>
              <a:rPr lang="es-MX" altLang="es-MX" sz="2800" u="sng" dirty="0" smtClean="0"/>
            </a:br>
            <a:r>
              <a:rPr lang="es-MX" altLang="es-MX" sz="2800" u="sng" dirty="0" smtClean="0"/>
              <a:t>Configuración </a:t>
            </a:r>
            <a:r>
              <a:rPr lang="es-MX" altLang="es-MX" sz="2800" u="sng" dirty="0" err="1" smtClean="0"/>
              <a:t>sociotécnica</a:t>
            </a:r>
            <a:r>
              <a:rPr lang="es-MX" altLang="es-MX" sz="2800" u="sng" dirty="0" smtClean="0"/>
              <a:t> en el Trabajo no Clásico</a:t>
            </a:r>
            <a:br>
              <a:rPr lang="es-MX" altLang="es-MX" sz="2800" u="sng" dirty="0" smtClean="0"/>
            </a:br>
            <a:r>
              <a:rPr lang="es-MX" altLang="es-MX" sz="2800" u="sng" dirty="0" smtClean="0"/>
              <a:t>(Front </a:t>
            </a:r>
            <a:r>
              <a:rPr lang="es-MX" altLang="es-MX" sz="2800" u="sng" dirty="0" err="1" smtClean="0"/>
              <a:t>Desk</a:t>
            </a:r>
            <a:r>
              <a:rPr lang="es-MX" altLang="es-MX" sz="2800" u="sng" dirty="0" smtClean="0"/>
              <a:t>, </a:t>
            </a:r>
            <a:r>
              <a:rPr lang="es-MX" altLang="es-MX" sz="2800" u="sng" dirty="0" err="1" smtClean="0"/>
              <a:t>Customers</a:t>
            </a:r>
            <a:r>
              <a:rPr lang="es-MX" altLang="es-MX" sz="2800" u="sng" dirty="0" smtClean="0"/>
              <a:t> </a:t>
            </a:r>
            <a:r>
              <a:rPr lang="es-MX" altLang="es-MX" sz="2800" u="sng" dirty="0" err="1" smtClean="0"/>
              <a:t>Contact</a:t>
            </a:r>
            <a:r>
              <a:rPr lang="es-MX" altLang="es-MX" sz="2800" u="sng" dirty="0" smtClean="0"/>
              <a:t>, Back </a:t>
            </a:r>
            <a:r>
              <a:rPr lang="es-MX" altLang="es-MX" sz="2800" u="sng" dirty="0" err="1" smtClean="0"/>
              <a:t>Oficce</a:t>
            </a:r>
            <a:r>
              <a:rPr lang="es-MX" altLang="es-MX" sz="2800" u="sng" dirty="0" smtClean="0"/>
              <a:t>): trabajo interactivo, simbólico, con trabajo del cliente</a:t>
            </a:r>
          </a:p>
        </p:txBody>
      </p:sp>
      <p:sp>
        <p:nvSpPr>
          <p:cNvPr id="23554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None/>
            </a:pPr>
            <a:r>
              <a:rPr lang="es-MX" altLang="es-MX" sz="2400" dirty="0" smtClean="0"/>
              <a:t>1) En organización, el cliente organizado por la gerencia. Intentos de Taylorización (</a:t>
            </a:r>
            <a:r>
              <a:rPr lang="es-MX" altLang="es-MX" sz="2400" dirty="0" err="1" smtClean="0"/>
              <a:t>disciplinamiento</a:t>
            </a:r>
            <a:r>
              <a:rPr lang="es-MX" altLang="es-MX" sz="2400" dirty="0" smtClean="0"/>
              <a:t>, control) del Cliente. </a:t>
            </a:r>
            <a:r>
              <a:rPr lang="es-MX" altLang="es-MX" sz="2400" dirty="0" err="1" smtClean="0"/>
              <a:t>Rutinizaciones</a:t>
            </a:r>
            <a:r>
              <a:rPr lang="es-MX" altLang="es-MX" sz="2400" dirty="0" smtClean="0"/>
              <a:t> no reducidas a </a:t>
            </a:r>
            <a:r>
              <a:rPr lang="es-MX" altLang="es-MX" sz="2400" dirty="0" err="1" smtClean="0"/>
              <a:t>Habitus</a:t>
            </a:r>
            <a:endParaRPr lang="es-MX" altLang="es-MX" sz="2400" dirty="0" smtClean="0"/>
          </a:p>
          <a:p>
            <a:pPr>
              <a:buFont typeface="Arial" panose="020B0604020202020204" pitchFamily="34" charset="0"/>
              <a:buNone/>
            </a:pPr>
            <a:r>
              <a:rPr lang="es-MX" altLang="es-MX" sz="2400" dirty="0" smtClean="0"/>
              <a:t>2) En relación laboral, lo que concierne al control del cliente y de este sobre el empleado.</a:t>
            </a:r>
          </a:p>
          <a:p>
            <a:pPr>
              <a:buFont typeface="Arial" panose="020B0604020202020204" pitchFamily="34" charset="0"/>
              <a:buNone/>
            </a:pPr>
            <a:r>
              <a:rPr lang="es-MX" altLang="es-MX" sz="2400" dirty="0" smtClean="0"/>
              <a:t>3) En culturas laborales y gerenciales: identidad con la empresa, “performance laboral”, aceptación del control y las reglas de la empresa.</a:t>
            </a:r>
          </a:p>
          <a:p>
            <a:pPr>
              <a:buFont typeface="Arial" panose="020B0604020202020204" pitchFamily="34" charset="0"/>
              <a:buNone/>
            </a:pPr>
            <a:r>
              <a:rPr lang="es-MX" altLang="es-MX" sz="2400" dirty="0" smtClean="0"/>
              <a:t>4) El perfil del consumidor y estrategia de negocios.</a:t>
            </a:r>
          </a:p>
          <a:p>
            <a:pPr>
              <a:buFont typeface="Arial" panose="020B0604020202020204" pitchFamily="34" charset="0"/>
              <a:buNone/>
            </a:pPr>
            <a:r>
              <a:rPr lang="es-MX" altLang="es-MX" sz="2400" dirty="0" smtClean="0"/>
              <a:t>5) Tecnologías y trabajo del cliente (informatización), el empleado y el </a:t>
            </a:r>
            <a:r>
              <a:rPr lang="es-MX" altLang="es-MX" sz="2400" dirty="0" err="1" smtClean="0"/>
              <a:t>sistemotaylorismo</a:t>
            </a:r>
            <a:endParaRPr lang="es-MX" altLang="es-MX" sz="2400" dirty="0" smtClean="0"/>
          </a:p>
          <a:p>
            <a:pPr>
              <a:buFont typeface="Arial" panose="020B0604020202020204" pitchFamily="34" charset="0"/>
              <a:buNone/>
            </a:pPr>
            <a:endParaRPr lang="es-MX" altLang="es-MX" sz="2400" dirty="0" smtClean="0"/>
          </a:p>
          <a:p>
            <a:pPr algn="ctr">
              <a:buFont typeface="Arial" panose="020B0604020202020204" pitchFamily="34" charset="0"/>
              <a:buNone/>
            </a:pPr>
            <a:endParaRPr lang="es-MX" altLang="es-MX" sz="2400" dirty="0" smtClean="0"/>
          </a:p>
          <a:p>
            <a:pPr algn="ctr">
              <a:buFont typeface="Arial" panose="020B0604020202020204" pitchFamily="34" charset="0"/>
              <a:buNone/>
            </a:pPr>
            <a:r>
              <a:rPr lang="es-MX" altLang="es-MX" sz="2400" dirty="0" smtClean="0"/>
              <a:t>Relaciones ampliadas con el entorno</a:t>
            </a:r>
          </a:p>
          <a:p>
            <a:pPr algn="ctr">
              <a:buFont typeface="Arial" panose="020B0604020202020204" pitchFamily="34" charset="0"/>
              <a:buNone/>
            </a:pPr>
            <a:r>
              <a:rPr lang="es-MX" altLang="es-MX" sz="2400" dirty="0" smtClean="0"/>
              <a:t>↓</a:t>
            </a:r>
          </a:p>
          <a:p>
            <a:pPr algn="ctr">
              <a:buFont typeface="Arial" panose="020B0604020202020204" pitchFamily="34" charset="0"/>
              <a:buNone/>
            </a:pPr>
            <a:r>
              <a:rPr lang="es-MX" altLang="es-MX" sz="2400" dirty="0" smtClean="0"/>
              <a:t>Concepto ampliado de configuración de estrategias</a:t>
            </a:r>
          </a:p>
        </p:txBody>
      </p:sp>
      <p:sp>
        <p:nvSpPr>
          <p:cNvPr id="4" name="3 Más"/>
          <p:cNvSpPr/>
          <p:nvPr/>
        </p:nvSpPr>
        <p:spPr>
          <a:xfrm>
            <a:off x="4357688" y="3714750"/>
            <a:ext cx="428625" cy="428625"/>
          </a:xfrm>
          <a:prstGeom prst="mathPlus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2190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Especificaciones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1. La interacción introduce incertidumbre en el resultado, taylorización de la interacción</a:t>
            </a:r>
          </a:p>
          <a:p>
            <a:r>
              <a:rPr lang="es-MX" dirty="0" smtClean="0"/>
              <a:t>2. Tendencias a </a:t>
            </a:r>
            <a:r>
              <a:rPr lang="es-MX" dirty="0" err="1" smtClean="0"/>
              <a:t>Taylorizar</a:t>
            </a:r>
            <a:r>
              <a:rPr lang="es-MX" dirty="0" smtClean="0"/>
              <a:t> el trabajo del empleado y del cliente: </a:t>
            </a:r>
            <a:r>
              <a:rPr lang="es-MX" dirty="0" err="1" smtClean="0"/>
              <a:t>sistemataylorismo</a:t>
            </a:r>
            <a:r>
              <a:rPr lang="es-MX" dirty="0" smtClean="0"/>
              <a:t> (</a:t>
            </a:r>
            <a:r>
              <a:rPr lang="es-MX" dirty="0" err="1" smtClean="0"/>
              <a:t>McDonalds</a:t>
            </a:r>
            <a:r>
              <a:rPr lang="es-MX" dirty="0" smtClean="0"/>
              <a:t>, Wall </a:t>
            </a:r>
            <a:r>
              <a:rPr lang="es-MX" dirty="0" err="1" smtClean="0"/>
              <a:t>Mart</a:t>
            </a:r>
            <a:r>
              <a:rPr lang="es-MX" dirty="0" smtClean="0"/>
              <a:t>, diseño software). Baja calificación relativa y salario, inseguridad, fábrica de sonrisas, no equipos de trabajo</a:t>
            </a:r>
          </a:p>
          <a:p>
            <a:r>
              <a:rPr lang="es-MX" dirty="0" smtClean="0"/>
              <a:t>Nota: típico del consumo de masas en </a:t>
            </a:r>
            <a:r>
              <a:rPr lang="es-MX" dirty="0" err="1" smtClean="0"/>
              <a:t>retail</a:t>
            </a:r>
            <a:r>
              <a:rPr lang="es-MX" dirty="0" smtClean="0"/>
              <a:t> de bajo precio y bajo margen, con sindicatos o no, con </a:t>
            </a:r>
            <a:r>
              <a:rPr lang="es-MX" dirty="0" err="1" smtClean="0"/>
              <a:t>offshoring</a:t>
            </a:r>
            <a:r>
              <a:rPr lang="es-MX" dirty="0" smtClean="0"/>
              <a:t> o no, mercado de trabajo segmentado</a:t>
            </a:r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32DDC6-053F-4095-A8D9-3D16260BAB34}" type="slidenum">
              <a:rPr lang="es-MX" smtClean="0"/>
              <a:pPr>
                <a:defRPr/>
              </a:pPr>
              <a:t>18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55092475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Retos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MX" dirty="0" smtClean="0"/>
              <a:t>1. Un enganche entre las teorizaciones de Configuraciones productivas y circulatorias en servicios con el trabajo no clásico: inclusión del cliente con incertidumbres</a:t>
            </a:r>
          </a:p>
          <a:p>
            <a:pPr marL="0" indent="0">
              <a:buNone/>
            </a:pPr>
            <a:r>
              <a:rPr lang="es-MX" dirty="0" smtClean="0"/>
              <a:t>2. Diseños organizacionales que incluyen al Cliente (Taylorización del cliente y </a:t>
            </a:r>
            <a:r>
              <a:rPr lang="es-MX" dirty="0" err="1"/>
              <a:t>S</a:t>
            </a:r>
            <a:r>
              <a:rPr lang="es-MX" dirty="0" err="1" smtClean="0"/>
              <a:t>istemotaylorismo</a:t>
            </a:r>
            <a:r>
              <a:rPr lang="es-MX" dirty="0" smtClean="0"/>
              <a:t>)</a:t>
            </a:r>
          </a:p>
          <a:p>
            <a:pPr marL="0" indent="0">
              <a:buNone/>
            </a:pPr>
            <a:r>
              <a:rPr lang="es-MX" dirty="0" smtClean="0"/>
              <a:t>3.  Configuraciones como plataformas; no tipologías; Heurísticas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5946481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La Revolución industrial y el maquinismo</a:t>
            </a:r>
          </a:p>
          <a:p>
            <a:endParaRPr lang="es-MX" dirty="0" smtClean="0"/>
          </a:p>
          <a:p>
            <a:r>
              <a:rPr lang="es-MX" dirty="0" smtClean="0"/>
              <a:t>El Taylorismo </a:t>
            </a:r>
            <a:r>
              <a:rPr lang="es-MX" dirty="0" err="1" smtClean="0"/>
              <a:t>Fordismo</a:t>
            </a:r>
            <a:endParaRPr lang="es-MX" dirty="0" smtClean="0"/>
          </a:p>
          <a:p>
            <a:endParaRPr lang="es-MX" dirty="0" smtClean="0"/>
          </a:p>
          <a:p>
            <a:r>
              <a:rPr lang="es-MX" dirty="0" smtClean="0"/>
              <a:t>El </a:t>
            </a:r>
            <a:r>
              <a:rPr lang="es-MX" dirty="0" err="1" smtClean="0"/>
              <a:t>Postfordismo</a:t>
            </a:r>
            <a:r>
              <a:rPr lang="es-MX" dirty="0" smtClean="0"/>
              <a:t> y el </a:t>
            </a:r>
            <a:r>
              <a:rPr lang="es-MX" dirty="0" err="1" smtClean="0"/>
              <a:t>Toyotismo</a:t>
            </a:r>
            <a:endParaRPr lang="es-MX" dirty="0" smtClean="0"/>
          </a:p>
          <a:p>
            <a:pPr marL="0" indent="0">
              <a:buNone/>
            </a:pPr>
            <a:r>
              <a:rPr lang="es-MX" dirty="0" smtClean="0"/>
              <a:t>* Trabajo emocional, estético, cognitivo, ético (</a:t>
            </a:r>
            <a:r>
              <a:rPr lang="es-MX" smtClean="0"/>
              <a:t>no clásico): </a:t>
            </a:r>
            <a:r>
              <a:rPr lang="es-MX" dirty="0" smtClean="0"/>
              <a:t>necesidad de nuevos conceptos o su ampliación</a:t>
            </a:r>
            <a:endParaRPr lang="es-MX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Puntos ascendentes de la sociología del trabajo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93244223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/>
          </p:cNvSpPr>
          <p:nvPr>
            <p:ph type="title" idx="4294967295"/>
          </p:nvPr>
        </p:nvSpPr>
        <p:spPr bwMode="auto">
          <a:xfrm>
            <a:off x="685800" y="548680"/>
            <a:ext cx="7772400" cy="1295400"/>
          </a:xfrm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es-MX" cap="none" dirty="0" smtClean="0">
                <a:effectLst/>
              </a:rPr>
              <a:t>Consulta de textos del autor</a:t>
            </a:r>
            <a:endParaRPr lang="es-ES" cap="none" dirty="0" smtClean="0">
              <a:effectLst/>
            </a:endParaRPr>
          </a:p>
        </p:txBody>
      </p:sp>
      <p:sp>
        <p:nvSpPr>
          <p:cNvPr id="48131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s-MX" sz="4000" dirty="0" smtClean="0"/>
              <a:t>Textos completos del autor: </a:t>
            </a:r>
            <a:r>
              <a:rPr lang="es-MX" sz="4000" dirty="0">
                <a:hlinkClick r:id="rId2"/>
              </a:rPr>
              <a:t>http://sgpwe.izt.uam.mx/pages/egt</a:t>
            </a:r>
            <a:r>
              <a:rPr lang="es-MX" sz="4000" dirty="0" smtClean="0">
                <a:hlinkClick r:id="rId2"/>
              </a:rPr>
              <a:t>/</a:t>
            </a:r>
            <a:endParaRPr lang="es-MX" sz="4000" dirty="0" smtClean="0"/>
          </a:p>
          <a:p>
            <a:pPr>
              <a:lnSpc>
                <a:spcPct val="90000"/>
              </a:lnSpc>
            </a:pPr>
            <a:r>
              <a:rPr lang="es-MX" dirty="0" smtClean="0"/>
              <a:t>Obras relacionadas con la conferencia:</a:t>
            </a:r>
          </a:p>
          <a:p>
            <a:pPr>
              <a:lnSpc>
                <a:spcPct val="90000"/>
              </a:lnSpc>
              <a:buFont typeface="Wingdings 2" pitchFamily="18" charset="2"/>
              <a:buNone/>
            </a:pPr>
            <a:r>
              <a:rPr lang="es-MX" dirty="0" smtClean="0"/>
              <a:t>*E. de la Garza (2010) </a:t>
            </a:r>
            <a:r>
              <a:rPr lang="es-MX" b="1" dirty="0" smtClean="0"/>
              <a:t>Hacia un Concepto Ampliado de Trabajo</a:t>
            </a:r>
            <a:r>
              <a:rPr lang="es-MX" dirty="0" smtClean="0"/>
              <a:t>, Barcelona, Anthropos</a:t>
            </a:r>
          </a:p>
          <a:p>
            <a:pPr>
              <a:lnSpc>
                <a:spcPct val="90000"/>
              </a:lnSpc>
              <a:buFont typeface="Wingdings 2" pitchFamily="18" charset="2"/>
              <a:buNone/>
            </a:pPr>
            <a:r>
              <a:rPr lang="es-MX" dirty="0" smtClean="0"/>
              <a:t>*E. de la Garza (2011) </a:t>
            </a:r>
            <a:r>
              <a:rPr lang="es-MX" b="1" dirty="0" smtClean="0"/>
              <a:t>Trabajo no Clásico, Organización y Acción Colectiva</a:t>
            </a:r>
            <a:r>
              <a:rPr lang="es-MX" dirty="0" smtClean="0"/>
              <a:t>, Plaza y Valdés</a:t>
            </a:r>
          </a:p>
          <a:p>
            <a:pPr>
              <a:lnSpc>
                <a:spcPct val="90000"/>
              </a:lnSpc>
              <a:buFont typeface="Wingdings 2" pitchFamily="18" charset="2"/>
              <a:buNone/>
            </a:pPr>
            <a:r>
              <a:rPr lang="es-MX" dirty="0" smtClean="0"/>
              <a:t>Consultar los textos completos en: </a:t>
            </a:r>
            <a:r>
              <a:rPr lang="es-MX" dirty="0" smtClean="0">
                <a:hlinkClick r:id="rId3"/>
              </a:rPr>
              <a:t>http://www.iz</a:t>
            </a:r>
            <a:r>
              <a:rPr lang="es-MX" u="sng" dirty="0" smtClean="0">
                <a:solidFill>
                  <a:srgbClr val="C00000"/>
                </a:solidFill>
                <a:hlinkClick r:id="rId3"/>
              </a:rPr>
              <a:t>t</a:t>
            </a:r>
            <a:r>
              <a:rPr lang="es-MX" u="sng" dirty="0" smtClean="0">
                <a:solidFill>
                  <a:srgbClr val="C00000"/>
                </a:solidFill>
              </a:rPr>
              <a:t>.</a:t>
            </a:r>
            <a:r>
              <a:rPr lang="es-MX" sz="2800" u="sng" dirty="0" smtClean="0">
                <a:solidFill>
                  <a:srgbClr val="C00000"/>
                </a:solidFill>
              </a:rPr>
              <a:t>uam.mx/sotraem</a:t>
            </a:r>
            <a:endParaRPr lang="es-MX" u="sng" dirty="0" smtClean="0">
              <a:solidFill>
                <a:srgbClr val="C00000"/>
              </a:solidFill>
            </a:endParaRPr>
          </a:p>
          <a:p>
            <a:pPr>
              <a:lnSpc>
                <a:spcPct val="90000"/>
              </a:lnSpc>
            </a:pPr>
            <a:endParaRPr lang="es-MX" dirty="0" smtClean="0"/>
          </a:p>
        </p:txBody>
      </p:sp>
    </p:spTree>
    <p:extLst>
      <p:ext uri="{BB962C8B-B14F-4D97-AF65-F5344CB8AC3E}">
        <p14:creationId xmlns:p14="http://schemas.microsoft.com/office/powerpoint/2010/main" val="342614854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804" name="Text Box 4"/>
          <p:cNvSpPr txBox="1">
            <a:spLocks noChangeArrowheads="1"/>
          </p:cNvSpPr>
          <p:nvPr/>
        </p:nvSpPr>
        <p:spPr bwMode="auto">
          <a:xfrm>
            <a:off x="592138" y="1931988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s-ES" altLang="es-MX">
              <a:latin typeface="Verdana" panose="020B0604030504040204" pitchFamily="34" charset="0"/>
            </a:endParaRPr>
          </a:p>
        </p:txBody>
      </p:sp>
      <p:sp>
        <p:nvSpPr>
          <p:cNvPr id="332809" name="Text Box 9"/>
          <p:cNvSpPr txBox="1">
            <a:spLocks noChangeArrowheads="1"/>
          </p:cNvSpPr>
          <p:nvPr/>
        </p:nvSpPr>
        <p:spPr bwMode="auto">
          <a:xfrm>
            <a:off x="323850" y="928688"/>
            <a:ext cx="8351838" cy="61555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s-MX" altLang="es-MX" sz="2400" b="1" dirty="0" smtClean="0"/>
              <a:t>Apéndice: Ejemplos de Modelos </a:t>
            </a:r>
            <a:r>
              <a:rPr lang="es-MX" altLang="es-MX" sz="2400" b="1" dirty="0"/>
              <a:t>de </a:t>
            </a:r>
            <a:r>
              <a:rPr lang="es-MX" altLang="es-MX" sz="2400" b="1" dirty="0" smtClean="0"/>
              <a:t>producción específicos</a:t>
            </a:r>
            <a:endParaRPr lang="es-MX" altLang="es-MX" sz="2400" b="1" dirty="0"/>
          </a:p>
          <a:p>
            <a:endParaRPr lang="es-MX" altLang="es-MX" sz="2200" dirty="0"/>
          </a:p>
          <a:p>
            <a:pPr>
              <a:buClr>
                <a:srgbClr val="663300"/>
              </a:buClr>
              <a:buSzPct val="105000"/>
            </a:pPr>
            <a:r>
              <a:rPr lang="es-MX" altLang="es-MX" sz="2000" b="1" dirty="0"/>
              <a:t>1.Empresas capitalistas</a:t>
            </a:r>
          </a:p>
          <a:p>
            <a:pPr lvl="1">
              <a:buClr>
                <a:srgbClr val="663300"/>
              </a:buClr>
              <a:buSzPct val="105000"/>
            </a:pPr>
            <a:r>
              <a:rPr lang="es-MX" altLang="es-MX" sz="2000" b="1" dirty="0" err="1"/>
              <a:t>A.Walmart</a:t>
            </a:r>
            <a:r>
              <a:rPr lang="es-MX" altLang="es-MX" sz="2000" b="1" dirty="0"/>
              <a:t> y </a:t>
            </a:r>
            <a:r>
              <a:rPr lang="es-MX" altLang="es-MX" sz="2000" b="1" dirty="0" err="1"/>
              <a:t>MacDonald´s</a:t>
            </a:r>
            <a:r>
              <a:rPr lang="es-MX" altLang="es-MX" sz="2000" b="1" dirty="0"/>
              <a:t>: </a:t>
            </a:r>
            <a:r>
              <a:rPr lang="es-MX" altLang="es-MX" sz="2000" b="1" dirty="0" err="1"/>
              <a:t>Macdonalizado</a:t>
            </a:r>
            <a:r>
              <a:rPr lang="es-MX" altLang="es-MX" sz="2000" b="1" dirty="0"/>
              <a:t>.</a:t>
            </a:r>
          </a:p>
          <a:p>
            <a:pPr lvl="2">
              <a:buClr>
                <a:srgbClr val="663300"/>
              </a:buClr>
              <a:buSzPct val="105000"/>
              <a:buFontTx/>
              <a:buAutoNum type="arabicParenR"/>
            </a:pPr>
            <a:r>
              <a:rPr lang="es-MX" altLang="es-MX" sz="2000" b="1" dirty="0"/>
              <a:t> Venta en masa de un número definido y </a:t>
            </a:r>
            <a:r>
              <a:rPr lang="es-MX" altLang="es-MX" sz="2000" b="1" dirty="0" err="1"/>
              <a:t>stardard</a:t>
            </a:r>
            <a:r>
              <a:rPr lang="es-MX" altLang="es-MX" sz="2000" b="1" dirty="0"/>
              <a:t> de productos a bajo costo.</a:t>
            </a:r>
          </a:p>
          <a:p>
            <a:pPr lvl="2">
              <a:buClr>
                <a:srgbClr val="663300"/>
              </a:buClr>
              <a:buSzPct val="105000"/>
              <a:buFontTx/>
              <a:buAutoNum type="arabicParenR"/>
            </a:pPr>
            <a:r>
              <a:rPr lang="es-MX" altLang="es-MX" sz="2000" b="1" dirty="0"/>
              <a:t>Venta al menudeo de poco volumen a cada consumidor: interacciones cara a cara con el cliente. </a:t>
            </a:r>
          </a:p>
          <a:p>
            <a:pPr lvl="2">
              <a:buClr>
                <a:srgbClr val="663300"/>
              </a:buClr>
              <a:buSzPct val="105000"/>
              <a:buFontTx/>
              <a:buAutoNum type="arabicParenR"/>
            </a:pPr>
            <a:r>
              <a:rPr lang="es-MX" altLang="es-MX" sz="2000" b="1" dirty="0"/>
              <a:t>Proveedores estandarizados, con justo a tiempo y control informático.</a:t>
            </a:r>
          </a:p>
          <a:p>
            <a:pPr lvl="2">
              <a:buClr>
                <a:srgbClr val="663300"/>
              </a:buClr>
              <a:buSzPct val="105000"/>
              <a:buFontTx/>
              <a:buAutoNum type="arabicParenR"/>
            </a:pPr>
            <a:r>
              <a:rPr lang="es-MX" altLang="es-MX" sz="2000" b="1" dirty="0"/>
              <a:t>Segmentación entre una minoría informatizada y una mayoría descalificada que trata con el publico comprador.</a:t>
            </a:r>
          </a:p>
          <a:p>
            <a:pPr lvl="2">
              <a:buClr>
                <a:srgbClr val="663300"/>
              </a:buClr>
              <a:buSzPct val="105000"/>
              <a:buFontTx/>
              <a:buAutoNum type="arabicParenR"/>
            </a:pPr>
            <a:r>
              <a:rPr lang="es-MX" altLang="es-MX" sz="2000" b="1" dirty="0"/>
              <a:t>Operaciones rutinarias y </a:t>
            </a:r>
            <a:r>
              <a:rPr lang="es-MX" altLang="es-MX" sz="2000" b="1" dirty="0" err="1"/>
              <a:t>standarizadas</a:t>
            </a:r>
            <a:r>
              <a:rPr lang="es-MX" altLang="es-MX" sz="2000" b="1" dirty="0"/>
              <a:t>, una parte del servicio es el buen trato al cliente (emociones y estética), comunicación con el cliente superficial y estereotipada: flexibilidad rutinaria.</a:t>
            </a:r>
            <a:endParaRPr lang="es-MX" altLang="es-MX" b="1" dirty="0"/>
          </a:p>
          <a:p>
            <a:endParaRPr lang="es-ES" altLang="es-MX" b="1" dirty="0"/>
          </a:p>
        </p:txBody>
      </p:sp>
    </p:spTree>
    <p:extLst>
      <p:ext uri="{BB962C8B-B14F-4D97-AF65-F5344CB8AC3E}">
        <p14:creationId xmlns:p14="http://schemas.microsoft.com/office/powerpoint/2010/main" val="42158414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64" name="Text Box 4"/>
          <p:cNvSpPr txBox="1">
            <a:spLocks noChangeArrowheads="1"/>
          </p:cNvSpPr>
          <p:nvPr/>
        </p:nvSpPr>
        <p:spPr bwMode="auto">
          <a:xfrm>
            <a:off x="323850" y="928688"/>
            <a:ext cx="8351838" cy="5273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s-MX" altLang="es-MX" sz="2000"/>
              <a:t>.</a:t>
            </a:r>
          </a:p>
          <a:p>
            <a:pPr lvl="2">
              <a:buClr>
                <a:srgbClr val="663300"/>
              </a:buClr>
              <a:buSzPct val="105000"/>
              <a:buFontTx/>
              <a:buAutoNum type="arabicParenR" startAt="6"/>
            </a:pPr>
            <a:r>
              <a:rPr lang="es-MX" altLang="es-MX" sz="2000" b="1"/>
              <a:t>El cliente es controlador-controlado (Taylorización del cliente).</a:t>
            </a:r>
          </a:p>
          <a:p>
            <a:pPr lvl="2">
              <a:buClr>
                <a:srgbClr val="663300"/>
              </a:buClr>
              <a:buSzPct val="105000"/>
              <a:buFontTx/>
              <a:buAutoNum type="arabicParenR" startAt="6"/>
            </a:pPr>
            <a:endParaRPr lang="es-MX" altLang="es-MX" sz="2000" b="1"/>
          </a:p>
          <a:p>
            <a:pPr lvl="2">
              <a:buClr>
                <a:srgbClr val="663300"/>
              </a:buClr>
              <a:buSzPct val="105000"/>
              <a:buFontTx/>
              <a:buAutoNum type="arabicParenR" startAt="6"/>
            </a:pPr>
            <a:r>
              <a:rPr lang="es-MX" altLang="es-MX" sz="2000" b="1"/>
              <a:t>Relaciones laborales precarias.</a:t>
            </a:r>
          </a:p>
          <a:p>
            <a:pPr lvl="2">
              <a:buClr>
                <a:srgbClr val="663300"/>
              </a:buClr>
              <a:buSzPct val="105000"/>
              <a:buFontTx/>
              <a:buAutoNum type="arabicParenR" startAt="6"/>
            </a:pPr>
            <a:endParaRPr lang="es-MX" altLang="es-MX" sz="2000" b="1"/>
          </a:p>
          <a:p>
            <a:pPr lvl="2">
              <a:buClr>
                <a:srgbClr val="663300"/>
              </a:buClr>
              <a:buSzPct val="105000"/>
              <a:buFontTx/>
              <a:buAutoNum type="arabicParenR" startAt="6"/>
            </a:pPr>
            <a:r>
              <a:rPr lang="es-MX" altLang="es-MX" sz="2000" b="1"/>
              <a:t>Estilo de mando entre patriarcal y despótico, control por la gerencia, el cliente y los compañeros.</a:t>
            </a:r>
          </a:p>
          <a:p>
            <a:pPr lvl="2">
              <a:buClr>
                <a:srgbClr val="663300"/>
              </a:buClr>
              <a:buSzPct val="105000"/>
              <a:buFontTx/>
              <a:buAutoNum type="arabicParenR" startAt="6"/>
            </a:pPr>
            <a:endParaRPr lang="es-MX" altLang="es-MX" sz="2000" b="1"/>
          </a:p>
          <a:p>
            <a:pPr lvl="2">
              <a:buClr>
                <a:srgbClr val="663300"/>
              </a:buClr>
              <a:buSzPct val="105000"/>
              <a:buFontTx/>
              <a:buAutoNum type="arabicParenR" startAt="6"/>
            </a:pPr>
            <a:r>
              <a:rPr lang="es-MX" altLang="es-MX" sz="2000" b="1"/>
              <a:t>Se induce la ideología de identificación con la empresa.</a:t>
            </a:r>
          </a:p>
          <a:p>
            <a:pPr lvl="2">
              <a:buClr>
                <a:srgbClr val="663300"/>
              </a:buClr>
              <a:buSzPct val="105000"/>
              <a:buFontTx/>
              <a:buAutoNum type="arabicParenR" startAt="6"/>
            </a:pPr>
            <a:endParaRPr lang="es-MX" altLang="es-MX" sz="2000" b="1"/>
          </a:p>
          <a:p>
            <a:pPr lvl="2">
              <a:buClr>
                <a:srgbClr val="663300"/>
              </a:buClr>
              <a:buSzPct val="105000"/>
              <a:buFontTx/>
              <a:buAutoNum type="arabicParenR" startAt="6"/>
            </a:pPr>
            <a:r>
              <a:rPr lang="es-MX" altLang="es-MX" sz="2000" b="1"/>
              <a:t> Alta insatisfacción en el trabajo y rotación.</a:t>
            </a:r>
          </a:p>
          <a:p>
            <a:pPr lvl="2">
              <a:buClr>
                <a:srgbClr val="663300"/>
              </a:buClr>
              <a:buSzPct val="105000"/>
              <a:buFontTx/>
              <a:buAutoNum type="arabicParenR" startAt="6"/>
            </a:pPr>
            <a:endParaRPr lang="es-MX" altLang="es-MX" sz="2000" b="1"/>
          </a:p>
          <a:p>
            <a:pPr lvl="2">
              <a:buClr>
                <a:srgbClr val="663300"/>
              </a:buClr>
              <a:buSzPct val="105000"/>
              <a:buFontTx/>
              <a:buAutoNum type="arabicParenR" startAt="6"/>
            </a:pPr>
            <a:r>
              <a:rPr lang="es-MX" altLang="es-MX" sz="2000" b="1"/>
              <a:t>Identidad como trabajadores, no con el trabajo ni con la empresa.</a:t>
            </a:r>
          </a:p>
          <a:p>
            <a:pPr lvl="2">
              <a:buClr>
                <a:srgbClr val="663300"/>
              </a:buClr>
              <a:buSzPct val="105000"/>
              <a:buFontTx/>
              <a:buAutoNum type="arabicParenR" startAt="6"/>
            </a:pPr>
            <a:endParaRPr lang="es-MX" altLang="es-MX" sz="2000" b="1"/>
          </a:p>
          <a:p>
            <a:pPr lvl="2">
              <a:buClr>
                <a:srgbClr val="663300"/>
              </a:buClr>
              <a:buSzPct val="105000"/>
            </a:pPr>
            <a:r>
              <a:rPr lang="es-MX" altLang="es-MX" sz="2000"/>
              <a:t> </a:t>
            </a:r>
            <a:endParaRPr lang="es-ES" altLang="es-MX"/>
          </a:p>
        </p:txBody>
      </p:sp>
    </p:spTree>
    <p:extLst>
      <p:ext uri="{BB962C8B-B14F-4D97-AF65-F5344CB8AC3E}">
        <p14:creationId xmlns:p14="http://schemas.microsoft.com/office/powerpoint/2010/main" val="307692487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460" name="Text Box 4"/>
          <p:cNvSpPr txBox="1">
            <a:spLocks noChangeArrowheads="1"/>
          </p:cNvSpPr>
          <p:nvPr/>
        </p:nvSpPr>
        <p:spPr bwMode="auto">
          <a:xfrm>
            <a:off x="323850" y="981075"/>
            <a:ext cx="8351838" cy="463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s-MX" altLang="es-MX" sz="2000" b="1" dirty="0"/>
              <a:t>B. Modelo de producción de símbolos objetivados cognitivos en espacios cerrados(software).</a:t>
            </a:r>
          </a:p>
          <a:p>
            <a:pPr lvl="2">
              <a:buClr>
                <a:srgbClr val="663300"/>
              </a:buClr>
              <a:buSzPct val="105000"/>
              <a:buFontTx/>
              <a:buAutoNum type="arabicParenR"/>
            </a:pPr>
            <a:r>
              <a:rPr lang="es-MX" altLang="es-MX" sz="2000" b="1" dirty="0"/>
              <a:t> Tecnología blanda (otro software).</a:t>
            </a:r>
          </a:p>
          <a:p>
            <a:pPr lvl="2">
              <a:buClr>
                <a:srgbClr val="663300"/>
              </a:buClr>
              <a:buSzPct val="105000"/>
              <a:buFontTx/>
              <a:buAutoNum type="arabicParenR"/>
            </a:pPr>
            <a:r>
              <a:rPr lang="es-MX" altLang="es-MX" sz="2000" b="1" dirty="0"/>
              <a:t>Presión para la </a:t>
            </a:r>
            <a:r>
              <a:rPr lang="es-MX" altLang="es-MX" sz="2000" b="1" dirty="0" err="1"/>
              <a:t>standardización</a:t>
            </a:r>
            <a:r>
              <a:rPr lang="es-MX" altLang="es-MX" sz="2000" b="1" dirty="0"/>
              <a:t> del trabajo. </a:t>
            </a:r>
          </a:p>
          <a:p>
            <a:pPr lvl="2">
              <a:buClr>
                <a:srgbClr val="663300"/>
              </a:buClr>
              <a:buSzPct val="105000"/>
              <a:buFontTx/>
              <a:buAutoNum type="arabicParenR"/>
            </a:pPr>
            <a:r>
              <a:rPr lang="es-MX" altLang="es-MX" sz="2000" b="1" dirty="0"/>
              <a:t>Trabajo calificado en forma de razonamiento, jóvenes: flexibilidad </a:t>
            </a:r>
            <a:r>
              <a:rPr lang="es-MX" altLang="es-MX" sz="2000" b="1" dirty="0" smtClean="0"/>
              <a:t>cognitiva bajo presión.</a:t>
            </a:r>
            <a:endParaRPr lang="es-MX" altLang="es-MX" sz="2000" b="1" dirty="0"/>
          </a:p>
          <a:p>
            <a:pPr lvl="1">
              <a:buClr>
                <a:srgbClr val="663300"/>
              </a:buClr>
              <a:buSzPct val="105000"/>
            </a:pPr>
            <a:r>
              <a:rPr lang="es-MX" altLang="es-MX" sz="2000" b="1" dirty="0"/>
              <a:t> </a:t>
            </a:r>
            <a:r>
              <a:rPr lang="es-MX" altLang="es-MX" sz="2000" b="1" dirty="0" err="1"/>
              <a:t>C.Producción</a:t>
            </a:r>
            <a:r>
              <a:rPr lang="es-MX" altLang="es-MX" sz="2000" b="1" dirty="0"/>
              <a:t> de símbolos (información) sin cara a cara entre el trabajador y el </a:t>
            </a:r>
            <a:r>
              <a:rPr lang="es-MX" altLang="es-MX" sz="2000" b="1" dirty="0" smtClean="0"/>
              <a:t>cliente: </a:t>
            </a:r>
            <a:r>
              <a:rPr lang="es-MX" altLang="es-MX" sz="2000" b="1" dirty="0" err="1" smtClean="0"/>
              <a:t>Siliconización</a:t>
            </a:r>
            <a:r>
              <a:rPr lang="es-MX" altLang="es-MX" sz="2000" b="1" dirty="0" smtClean="0"/>
              <a:t>.</a:t>
            </a:r>
            <a:endParaRPr lang="es-MX" altLang="es-MX" sz="2000" b="1" dirty="0"/>
          </a:p>
          <a:p>
            <a:pPr lvl="1">
              <a:buClr>
                <a:srgbClr val="663300"/>
              </a:buClr>
              <a:buSzPct val="105000"/>
            </a:pPr>
            <a:r>
              <a:rPr lang="es-MX" altLang="es-MX" sz="2000" b="1" dirty="0"/>
              <a:t>  </a:t>
            </a:r>
            <a:r>
              <a:rPr lang="es-MX" altLang="es-MX" sz="2000" b="1" dirty="0" err="1"/>
              <a:t>D.Producción</a:t>
            </a:r>
            <a:r>
              <a:rPr lang="es-MX" altLang="es-MX" sz="2000" b="1" dirty="0"/>
              <a:t> de símbolos con </a:t>
            </a:r>
            <a:r>
              <a:rPr lang="es-MX" altLang="es-MX" sz="2000" b="1" dirty="0" smtClean="0"/>
              <a:t>relación </a:t>
            </a:r>
            <a:r>
              <a:rPr lang="es-MX" altLang="es-MX" sz="2000" b="1" dirty="0"/>
              <a:t>unilateral con el público (</a:t>
            </a:r>
            <a:r>
              <a:rPr lang="es-MX" altLang="es-MX" sz="2000" b="1" dirty="0" smtClean="0"/>
              <a:t>TV </a:t>
            </a:r>
            <a:r>
              <a:rPr lang="es-MX" altLang="es-MX" sz="2000" b="1" dirty="0"/>
              <a:t>no </a:t>
            </a:r>
            <a:r>
              <a:rPr lang="es-MX" altLang="es-MX" sz="2000" b="1" dirty="0" smtClean="0"/>
              <a:t>interactiva).</a:t>
            </a:r>
            <a:endParaRPr lang="es-MX" altLang="es-MX" sz="2000" b="1" dirty="0"/>
          </a:p>
          <a:p>
            <a:pPr lvl="1">
              <a:buClr>
                <a:srgbClr val="663300"/>
              </a:buClr>
              <a:buSzPct val="105000"/>
            </a:pPr>
            <a:endParaRPr lang="es-MX" altLang="es-MX" sz="2000" b="1" dirty="0"/>
          </a:p>
          <a:p>
            <a:pPr>
              <a:buClr>
                <a:srgbClr val="663300"/>
              </a:buClr>
              <a:buSzPct val="115000"/>
            </a:pPr>
            <a:r>
              <a:rPr lang="es-MX" altLang="es-MX" sz="2000" b="1" dirty="0"/>
              <a:t>2. Trabajo no capitalista en espacios cerrados (trabajo en casa, teletrabajo) o abiertos (vendedor ambulante, taxista, </a:t>
            </a:r>
            <a:r>
              <a:rPr lang="es-MX" altLang="es-MX" sz="2000" b="1" dirty="0" err="1"/>
              <a:t>microbusero</a:t>
            </a:r>
            <a:r>
              <a:rPr lang="es-MX" altLang="es-MX" sz="2000" b="1" dirty="0"/>
              <a:t>) con lugares de trabajo fijos o móviles</a:t>
            </a:r>
            <a:r>
              <a:rPr lang="es-MX" altLang="es-MX" b="1" dirty="0"/>
              <a:t>.</a:t>
            </a:r>
          </a:p>
          <a:p>
            <a:endParaRPr lang="es-ES" altLang="es-MX" b="1" dirty="0"/>
          </a:p>
        </p:txBody>
      </p:sp>
    </p:spTree>
    <p:extLst>
      <p:ext uri="{BB962C8B-B14F-4D97-AF65-F5344CB8AC3E}">
        <p14:creationId xmlns:p14="http://schemas.microsoft.com/office/powerpoint/2010/main" val="18111148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La Importancia de los Servicios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s-MX" dirty="0" smtClean="0"/>
              <a:t>: mayoría de países con &gt;50% del PIB en servicios (USA, 78%; Alemania, 69%; Japón, 73%); A. Latina, 65%)</a:t>
            </a:r>
          </a:p>
          <a:p>
            <a:pPr>
              <a:buNone/>
            </a:pPr>
            <a:r>
              <a:rPr lang="es-MX" dirty="0" smtClean="0"/>
              <a:t>Servicios comerciales y bancarios Marx los considera no productivos, pero en estos se trabaja, hay una relación de trabajo. Otros servicios: personales, transportes y comunicaciones, hotelería y restaurantes, ocio, cultura, deportes, espectáculos, servicios públicos</a:t>
            </a:r>
          </a:p>
          <a:p>
            <a:pPr>
              <a:buNone/>
            </a:pPr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32DDC6-053F-4095-A8D9-3D16260BAB34}" type="slidenum">
              <a:rPr lang="es-MX" smtClean="0"/>
              <a:pPr>
                <a:defRPr/>
              </a:pPr>
              <a:t>3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0344567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C:\Users\UAMI\AppData\Local\Microsoft\Windows\Temporary Internet Files\Content.IE5\EIC52K5H\Figura CongiruacionNoClasico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30289" y="188640"/>
            <a:ext cx="9396536" cy="6768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3568" y="116632"/>
            <a:ext cx="7756263" cy="1054250"/>
          </a:xfrm>
        </p:spPr>
        <p:txBody>
          <a:bodyPr>
            <a:normAutofit/>
          </a:bodyPr>
          <a:lstStyle/>
          <a:p>
            <a:r>
              <a:rPr lang="es-MX" dirty="0" smtClean="0"/>
              <a:t>El Trabajo no Clásico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134099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4. La Relación social de Trabajo en el Trabajo no Clásico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s-MX" sz="2800" dirty="0" smtClean="0"/>
              <a:t>Relación social de producción: relación social entre los agentes que intervienen en la producción</a:t>
            </a:r>
          </a:p>
          <a:p>
            <a:pPr marL="514350" indent="-514350">
              <a:buAutoNum type="arabicPeriod"/>
            </a:pPr>
            <a:r>
              <a:rPr lang="es-MX" sz="2800" dirty="0" smtClean="0"/>
              <a:t>En la relación social de producción (relación laboral) en el trabajo no clásico puede intervenir el cliente u otros agentes no laborales</a:t>
            </a:r>
          </a:p>
          <a:p>
            <a:pPr marL="514350" indent="-514350">
              <a:buAutoNum type="arabicPeriod"/>
            </a:pPr>
            <a:r>
              <a:rPr lang="es-MX" sz="2800" dirty="0" smtClean="0"/>
              <a:t>Necesidad de un concepto ampliado de relación de trabajo, de control sobre el proceso de trabajo y de mercado (construcción social de la ocupación</a:t>
            </a:r>
            <a:r>
              <a:rPr lang="es-MX" dirty="0" smtClean="0"/>
              <a:t>)</a:t>
            </a:r>
          </a:p>
          <a:p>
            <a:pPr marL="0" indent="0">
              <a:buNone/>
            </a:pPr>
            <a:r>
              <a:rPr lang="es-MX" dirty="0" smtClean="0"/>
              <a:t>     Producción </a:t>
            </a:r>
            <a:r>
              <a:rPr lang="es-MX" dirty="0" err="1" smtClean="0"/>
              <a:t>on</a:t>
            </a:r>
            <a:r>
              <a:rPr lang="es-MX" dirty="0" smtClean="0"/>
              <a:t> </a:t>
            </a:r>
            <a:r>
              <a:rPr lang="es-MX" dirty="0" err="1" smtClean="0"/>
              <a:t>Demand</a:t>
            </a:r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32DDC6-053F-4095-A8D9-3D16260BAB34}" type="slidenum">
              <a:rPr lang="es-MX" smtClean="0"/>
              <a:pPr>
                <a:defRPr/>
              </a:pPr>
              <a:t>5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1914151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El Trabajo del Cliente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s-MX" dirty="0" smtClean="0"/>
              <a:t>Servicios que requieren que el cliente trabaje para recibir su servicio: </a:t>
            </a:r>
            <a:r>
              <a:rPr lang="es-MX" dirty="0" err="1" smtClean="0"/>
              <a:t>call</a:t>
            </a:r>
            <a:r>
              <a:rPr lang="es-MX" dirty="0" smtClean="0"/>
              <a:t> centers, supermercado, </a:t>
            </a:r>
            <a:r>
              <a:rPr lang="es-MX" dirty="0" err="1" smtClean="0"/>
              <a:t>telebanco</a:t>
            </a:r>
            <a:r>
              <a:rPr lang="es-MX" dirty="0" smtClean="0"/>
              <a:t>, </a:t>
            </a:r>
            <a:r>
              <a:rPr lang="es-MX" dirty="0" err="1" smtClean="0"/>
              <a:t>MacDonalds</a:t>
            </a:r>
            <a:r>
              <a:rPr lang="es-MX" dirty="0" smtClean="0"/>
              <a:t>.</a:t>
            </a:r>
          </a:p>
          <a:p>
            <a:pPr>
              <a:buNone/>
            </a:pPr>
            <a:r>
              <a:rPr lang="es-MX" dirty="0" smtClean="0"/>
              <a:t>El valor del servicio= valor de insumos, depreciación de maquinaria equipo, materias auxiliares, energía + trabajo incorporado por el empleado + trabajo incorporado por el cliente</a:t>
            </a:r>
          </a:p>
          <a:p>
            <a:pPr>
              <a:buNone/>
            </a:pPr>
            <a:r>
              <a:rPr lang="es-MX" dirty="0" smtClean="0"/>
              <a:t>Nuevo concepto de trabajo no pagado al cliente y valor cobrado por el servicio sin descontar el valor que añade el cliente.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32DDC6-053F-4095-A8D9-3D16260BAB34}" type="slidenum">
              <a:rPr lang="es-MX" smtClean="0"/>
              <a:pPr>
                <a:defRPr/>
              </a:pPr>
              <a:t>6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2994831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-36512" y="685031"/>
            <a:ext cx="8686801" cy="8382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MX" dirty="0" smtClean="0"/>
              <a:t>5. Relación laboral</a:t>
            </a:r>
            <a:endParaRPr lang="es-MX" dirty="0"/>
          </a:p>
        </p:txBody>
      </p:sp>
      <p:sp>
        <p:nvSpPr>
          <p:cNvPr id="22531" name="6 CuadroTexto"/>
          <p:cNvSpPr txBox="1">
            <a:spLocks noChangeArrowheads="1"/>
          </p:cNvSpPr>
          <p:nvPr/>
        </p:nvSpPr>
        <p:spPr bwMode="auto">
          <a:xfrm>
            <a:off x="755650" y="2128491"/>
            <a:ext cx="2087563" cy="2227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2800" dirty="0">
                <a:latin typeface="Franklin Gothic Book" pitchFamily="34" charset="0"/>
              </a:rPr>
              <a:t>La relación con el cliente (trabajo relacional)</a:t>
            </a:r>
          </a:p>
        </p:txBody>
      </p:sp>
      <p:sp>
        <p:nvSpPr>
          <p:cNvPr id="22532" name="7 CuadroTexto"/>
          <p:cNvSpPr txBox="1">
            <a:spLocks noChangeArrowheads="1"/>
          </p:cNvSpPr>
          <p:nvPr/>
        </p:nvSpPr>
        <p:spPr bwMode="auto">
          <a:xfrm>
            <a:off x="3435351" y="1484784"/>
            <a:ext cx="4895850" cy="224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2800" dirty="0">
                <a:latin typeface="Franklin Gothic Book" pitchFamily="34" charset="0"/>
              </a:rPr>
              <a:t>Formal (Wal-Mart, Call centers, McDonald’s)</a:t>
            </a:r>
          </a:p>
          <a:p>
            <a:endParaRPr lang="es-MX" sz="2800" dirty="0">
              <a:latin typeface="Franklin Gothic Book" pitchFamily="34" charset="0"/>
            </a:endParaRPr>
          </a:p>
          <a:p>
            <a:r>
              <a:rPr lang="es-MX" sz="2800" dirty="0">
                <a:latin typeface="Franklin Gothic Book" pitchFamily="34" charset="0"/>
              </a:rPr>
              <a:t>Informal (Vendedor ambulante, taxista, micro)</a:t>
            </a:r>
          </a:p>
        </p:txBody>
      </p:sp>
      <p:sp>
        <p:nvSpPr>
          <p:cNvPr id="9" name="8 Abrir llave"/>
          <p:cNvSpPr/>
          <p:nvPr/>
        </p:nvSpPr>
        <p:spPr>
          <a:xfrm>
            <a:off x="2916238" y="1628775"/>
            <a:ext cx="503237" cy="2305050"/>
          </a:xfrm>
          <a:prstGeom prst="leftBrac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2800" dirty="0"/>
          </a:p>
        </p:txBody>
      </p:sp>
      <p:sp>
        <p:nvSpPr>
          <p:cNvPr id="22534" name="9 CuadroTexto"/>
          <p:cNvSpPr txBox="1">
            <a:spLocks noChangeArrowheads="1"/>
          </p:cNvSpPr>
          <p:nvPr/>
        </p:nvSpPr>
        <p:spPr bwMode="auto">
          <a:xfrm>
            <a:off x="899592" y="4200525"/>
            <a:ext cx="7056437" cy="2657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es-MX" sz="2800" dirty="0">
                <a:latin typeface="Franklin Gothic Book" pitchFamily="34" charset="0"/>
              </a:rPr>
              <a:t>Taylorización del cliente, trabajo </a:t>
            </a:r>
            <a:r>
              <a:rPr lang="es-MX" sz="2800" dirty="0" smtClean="0">
                <a:latin typeface="Franklin Gothic Book" pitchFamily="34" charset="0"/>
              </a:rPr>
              <a:t>emocional, </a:t>
            </a:r>
            <a:r>
              <a:rPr lang="es-MX" sz="2800" dirty="0">
                <a:latin typeface="Franklin Gothic Book" pitchFamily="34" charset="0"/>
              </a:rPr>
              <a:t>estético, </a:t>
            </a:r>
            <a:r>
              <a:rPr lang="es-MX" sz="2800" dirty="0" smtClean="0">
                <a:latin typeface="Franklin Gothic Book" pitchFamily="34" charset="0"/>
              </a:rPr>
              <a:t>cognitivo, ético</a:t>
            </a:r>
            <a:endParaRPr lang="es-MX" sz="2800" dirty="0">
              <a:latin typeface="Franklin Gothic Book" pitchFamily="34" charset="0"/>
            </a:endParaRPr>
          </a:p>
          <a:p>
            <a:pPr>
              <a:lnSpc>
                <a:spcPct val="150000"/>
              </a:lnSpc>
            </a:pPr>
            <a:r>
              <a:rPr lang="es-MX" sz="2800" dirty="0">
                <a:latin typeface="Franklin Gothic Book" pitchFamily="34" charset="0"/>
              </a:rPr>
              <a:t>Las normas estatales “no laborales”</a:t>
            </a:r>
          </a:p>
          <a:p>
            <a:pPr>
              <a:lnSpc>
                <a:spcPct val="150000"/>
              </a:lnSpc>
            </a:pPr>
            <a:r>
              <a:rPr lang="es-MX" sz="2800" dirty="0">
                <a:latin typeface="Franklin Gothic Book" pitchFamily="34" charset="0"/>
              </a:rPr>
              <a:t>Las reglas de las organizaciones</a:t>
            </a:r>
          </a:p>
        </p:txBody>
      </p:sp>
      <p:sp>
        <p:nvSpPr>
          <p:cNvPr id="11" name="1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F29A0B-CFB6-46BD-8264-DED3D2E226EB}" type="slidenum">
              <a:rPr lang="es-MX"/>
              <a:pPr>
                <a:defRPr/>
              </a:pPr>
              <a:t>7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2935571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Modelos</a:t>
            </a:r>
            <a:r>
              <a:rPr lang="en-US" dirty="0"/>
              <a:t> de </a:t>
            </a:r>
            <a:r>
              <a:rPr lang="en-US" dirty="0" err="1"/>
              <a:t>producci</a:t>
            </a:r>
            <a:r>
              <a:rPr lang="en-US" altLang="ja-JP" dirty="0" err="1"/>
              <a:t>ón</a:t>
            </a:r>
            <a:r>
              <a:rPr lang="en-US" altLang="ja-JP" dirty="0"/>
              <a:t> (</a:t>
            </a:r>
            <a:r>
              <a:rPr lang="en-US" altLang="ja-JP" dirty="0" err="1"/>
              <a:t>Regulacionistas</a:t>
            </a:r>
            <a:r>
              <a:rPr lang="en-US" altLang="ja-JP" dirty="0"/>
              <a:t>): </a:t>
            </a:r>
            <a:r>
              <a:rPr lang="en-US" altLang="ja-JP" dirty="0" err="1"/>
              <a:t>combinatoria</a:t>
            </a:r>
            <a:r>
              <a:rPr lang="en-US" altLang="ja-JP" dirty="0"/>
              <a:t> entre…</a:t>
            </a:r>
            <a:endParaRPr lang="en-US" dirty="0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 err="1"/>
              <a:t>Pol</a:t>
            </a:r>
            <a:r>
              <a:rPr lang="en-US" altLang="ja-JP" sz="2800" dirty="0" err="1"/>
              <a:t>ítica</a:t>
            </a:r>
            <a:r>
              <a:rPr lang="en-US" altLang="ja-JP" sz="2800" dirty="0"/>
              <a:t> </a:t>
            </a:r>
            <a:r>
              <a:rPr lang="en-US" altLang="ja-JP" sz="2800" dirty="0" err="1"/>
              <a:t>productiva</a:t>
            </a:r>
            <a:r>
              <a:rPr lang="en-US" altLang="ja-JP" sz="2800" dirty="0"/>
              <a:t>,  de </a:t>
            </a:r>
            <a:r>
              <a:rPr lang="en-US" altLang="ja-JP" sz="2800" dirty="0" err="1"/>
              <a:t>mercados</a:t>
            </a:r>
            <a:r>
              <a:rPr lang="en-US" altLang="ja-JP" sz="2800" dirty="0"/>
              <a:t>, </a:t>
            </a:r>
            <a:r>
              <a:rPr lang="en-US" altLang="ja-JP" sz="2800" dirty="0" err="1"/>
              <a:t>productos</a:t>
            </a:r>
            <a:r>
              <a:rPr lang="en-US" altLang="ja-JP" sz="2800" dirty="0"/>
              <a:t>, </a:t>
            </a:r>
            <a:r>
              <a:rPr lang="en-US" altLang="ja-JP" sz="2800" dirty="0" err="1"/>
              <a:t>calidades</a:t>
            </a:r>
            <a:r>
              <a:rPr lang="en-US" altLang="ja-JP" sz="2800" dirty="0"/>
              <a:t> (</a:t>
            </a:r>
            <a:r>
              <a:rPr lang="en-US" altLang="ja-JP" sz="2800" dirty="0" err="1"/>
              <a:t>estrategia</a:t>
            </a:r>
            <a:r>
              <a:rPr lang="en-US" altLang="ja-JP" sz="2800" dirty="0"/>
              <a:t> de </a:t>
            </a:r>
            <a:r>
              <a:rPr lang="en-US" altLang="ja-JP" sz="2800" dirty="0" err="1"/>
              <a:t>negocios</a:t>
            </a:r>
            <a:r>
              <a:rPr lang="en-US" altLang="ja-JP" sz="2800" dirty="0"/>
              <a:t>)</a:t>
            </a:r>
          </a:p>
          <a:p>
            <a:r>
              <a:rPr lang="en-US" altLang="ja-JP" sz="2800" dirty="0" err="1"/>
              <a:t>Organización</a:t>
            </a:r>
            <a:r>
              <a:rPr lang="en-US" altLang="ja-JP" sz="2800" dirty="0"/>
              <a:t> </a:t>
            </a:r>
            <a:r>
              <a:rPr lang="en-US" altLang="ja-JP" sz="2800" dirty="0" err="1"/>
              <a:t>productiva</a:t>
            </a:r>
            <a:endParaRPr lang="en-US" altLang="ja-JP" sz="2800" dirty="0"/>
          </a:p>
          <a:p>
            <a:r>
              <a:rPr lang="en-US" altLang="ja-JP" sz="2800" dirty="0" err="1"/>
              <a:t>Relación</a:t>
            </a:r>
            <a:r>
              <a:rPr lang="en-US" altLang="ja-JP" sz="2800" dirty="0"/>
              <a:t> </a:t>
            </a:r>
            <a:r>
              <a:rPr lang="en-US" altLang="ja-JP" sz="2800" dirty="0" err="1"/>
              <a:t>salarial</a:t>
            </a:r>
            <a:r>
              <a:rPr lang="en-US" altLang="ja-JP" sz="2800" dirty="0"/>
              <a:t> (</a:t>
            </a:r>
            <a:r>
              <a:rPr lang="en-US" altLang="ja-JP" sz="2800" dirty="0" err="1"/>
              <a:t>gestión</a:t>
            </a:r>
            <a:r>
              <a:rPr lang="en-US" altLang="ja-JP" sz="2800" dirty="0"/>
              <a:t> </a:t>
            </a:r>
            <a:r>
              <a:rPr lang="en-US" altLang="ja-JP" sz="2800" dirty="0" err="1"/>
              <a:t>mano</a:t>
            </a:r>
            <a:r>
              <a:rPr lang="en-US" altLang="ja-JP" sz="2800" dirty="0"/>
              <a:t> de </a:t>
            </a:r>
            <a:r>
              <a:rPr lang="en-US" altLang="ja-JP" sz="2800" dirty="0" err="1"/>
              <a:t>obra</a:t>
            </a:r>
            <a:r>
              <a:rPr lang="en-US" altLang="ja-JP" sz="2800" dirty="0"/>
              <a:t>) </a:t>
            </a:r>
          </a:p>
          <a:p>
            <a:pPr>
              <a:buFontTx/>
              <a:buNone/>
            </a:pPr>
            <a:r>
              <a:rPr lang="en-US" sz="2800" dirty="0"/>
              <a:t>E: </a:t>
            </a:r>
            <a:r>
              <a:rPr lang="en-US" sz="2800" dirty="0" err="1"/>
              <a:t>incompleta</a:t>
            </a:r>
            <a:endParaRPr lang="en-US" sz="2800" dirty="0"/>
          </a:p>
          <a:p>
            <a:pPr>
              <a:buFontTx/>
              <a:buNone/>
            </a:pPr>
            <a:r>
              <a:rPr lang="en-US" sz="2800" dirty="0" err="1"/>
              <a:t>Modelo</a:t>
            </a:r>
            <a:r>
              <a:rPr lang="en-US" sz="2800" dirty="0"/>
              <a:t>:	-ideal</a:t>
            </a:r>
          </a:p>
          <a:p>
            <a:pPr>
              <a:buFontTx/>
              <a:buNone/>
            </a:pPr>
            <a:r>
              <a:rPr lang="en-US" sz="2800" dirty="0"/>
              <a:t>			-</a:t>
            </a:r>
            <a:r>
              <a:rPr lang="en-US" sz="2800" dirty="0" err="1"/>
              <a:t>estilizaci</a:t>
            </a:r>
            <a:r>
              <a:rPr lang="en-US" altLang="ja-JP" sz="2800" dirty="0" err="1"/>
              <a:t>ón</a:t>
            </a:r>
            <a:endParaRPr lang="en-US" altLang="ja-JP" sz="2800" dirty="0"/>
          </a:p>
          <a:p>
            <a:pPr>
              <a:buFontTx/>
              <a:buNone/>
            </a:pPr>
            <a:r>
              <a:rPr lang="en-US" altLang="ja-JP" sz="2800" dirty="0"/>
              <a:t>			-un </a:t>
            </a:r>
            <a:r>
              <a:rPr lang="en-US" altLang="ja-JP" sz="2800" dirty="0" err="1"/>
              <a:t>método</a:t>
            </a:r>
            <a:r>
              <a:rPr lang="en-US" altLang="ja-JP" sz="2800" dirty="0"/>
              <a:t> vs. </a:t>
            </a:r>
            <a:r>
              <a:rPr lang="en-US" altLang="ja-JP" sz="2800" dirty="0" err="1"/>
              <a:t>Heurística</a:t>
            </a:r>
            <a:endParaRPr lang="en-US" sz="28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3200400" cy="4114800"/>
          </a:xfrm>
        </p:spPr>
        <p:txBody>
          <a:bodyPr/>
          <a:lstStyle/>
          <a:p>
            <a:pPr>
              <a:buFontTx/>
              <a:buNone/>
            </a:pPr>
            <a:r>
              <a:rPr lang="en-US"/>
              <a:t>Modelo=sistema  </a:t>
            </a:r>
          </a:p>
          <a:p>
            <a:pPr>
              <a:buFontTx/>
              <a:buNone/>
            </a:pPr>
            <a:r>
              <a:rPr lang="en-US"/>
              <a:t>-partes</a:t>
            </a:r>
          </a:p>
          <a:p>
            <a:pPr>
              <a:buFontTx/>
              <a:buNone/>
            </a:pPr>
            <a:r>
              <a:rPr lang="en-US"/>
              <a:t>-funci</a:t>
            </a:r>
            <a:r>
              <a:rPr lang="en-US" altLang="ja-JP"/>
              <a:t>ón (+)</a:t>
            </a:r>
          </a:p>
          <a:p>
            <a:pPr>
              <a:buFontTx/>
              <a:buNone/>
            </a:pPr>
            <a:r>
              <a:rPr lang="en-US" altLang="ja-JP"/>
              <a:t>-integración</a:t>
            </a:r>
            <a:endParaRPr lang="en-US"/>
          </a:p>
        </p:txBody>
      </p:sp>
      <p:sp>
        <p:nvSpPr>
          <p:cNvPr id="33796" name="AutoShape 4"/>
          <p:cNvSpPr>
            <a:spLocks noChangeArrowheads="1"/>
          </p:cNvSpPr>
          <p:nvPr/>
        </p:nvSpPr>
        <p:spPr bwMode="auto">
          <a:xfrm>
            <a:off x="1295400" y="4572000"/>
            <a:ext cx="1447800" cy="12192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33797" name="Oval 5"/>
          <p:cNvSpPr>
            <a:spLocks noChangeArrowheads="1"/>
          </p:cNvSpPr>
          <p:nvPr/>
        </p:nvSpPr>
        <p:spPr bwMode="auto">
          <a:xfrm>
            <a:off x="1828800" y="4343400"/>
            <a:ext cx="3810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33798" name="Oval 6"/>
          <p:cNvSpPr>
            <a:spLocks noChangeArrowheads="1"/>
          </p:cNvSpPr>
          <p:nvPr/>
        </p:nvSpPr>
        <p:spPr bwMode="auto">
          <a:xfrm>
            <a:off x="2514600" y="5562600"/>
            <a:ext cx="3810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33799" name="Oval 7"/>
          <p:cNvSpPr>
            <a:spLocks noChangeArrowheads="1"/>
          </p:cNvSpPr>
          <p:nvPr/>
        </p:nvSpPr>
        <p:spPr bwMode="auto">
          <a:xfrm>
            <a:off x="1143000" y="5562600"/>
            <a:ext cx="3810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MX"/>
          </a:p>
        </p:txBody>
      </p:sp>
      <p:cxnSp>
        <p:nvCxnSpPr>
          <p:cNvPr id="33800" name="AutoShape 8"/>
          <p:cNvCxnSpPr>
            <a:cxnSpLocks noChangeShapeType="1"/>
          </p:cNvCxnSpPr>
          <p:nvPr/>
        </p:nvCxnSpPr>
        <p:spPr bwMode="auto">
          <a:xfrm>
            <a:off x="4038600" y="2133600"/>
            <a:ext cx="0" cy="3810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33801" name="Text Box 9"/>
          <p:cNvSpPr txBox="1">
            <a:spLocks noChangeArrowheads="1"/>
          </p:cNvSpPr>
          <p:nvPr/>
        </p:nvSpPr>
        <p:spPr bwMode="auto">
          <a:xfrm>
            <a:off x="4267200" y="1219200"/>
            <a:ext cx="4191000" cy="283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/>
              <a:t>Configuraci</a:t>
            </a:r>
            <a:r>
              <a:rPr lang="en-US" altLang="ja-JP"/>
              <a:t>ón:</a:t>
            </a:r>
          </a:p>
          <a:p>
            <a:pPr marL="457200" indent="-457200">
              <a:spcBef>
                <a:spcPct val="50000"/>
              </a:spcBef>
              <a:buFont typeface="Arial" charset="0"/>
              <a:buAutoNum type="arabicParenR"/>
            </a:pPr>
            <a:r>
              <a:rPr lang="en-US" altLang="ja-JP"/>
              <a:t>Admite contradicción, disfuncionalidad, discontinuidad</a:t>
            </a:r>
          </a:p>
          <a:p>
            <a:pPr marL="457200" indent="-457200">
              <a:spcBef>
                <a:spcPct val="50000"/>
              </a:spcBef>
              <a:buFont typeface="Arial" charset="0"/>
              <a:buAutoNum type="arabicParenR"/>
            </a:pPr>
            <a:r>
              <a:rPr lang="en-US"/>
              <a:t>Relaciones duras-laxas </a:t>
            </a:r>
          </a:p>
          <a:p>
            <a:pPr marL="457200" indent="-457200">
              <a:spcBef>
                <a:spcPct val="50000"/>
              </a:spcBef>
              <a:buFont typeface="Arial" charset="0"/>
              <a:buNone/>
            </a:pPr>
            <a:r>
              <a:rPr lang="en-US"/>
              <a:t>	</a:t>
            </a:r>
          </a:p>
        </p:txBody>
      </p:sp>
      <p:sp>
        <p:nvSpPr>
          <p:cNvPr id="33803" name="AutoShape 11"/>
          <p:cNvSpPr>
            <a:spLocks noChangeArrowheads="1"/>
          </p:cNvSpPr>
          <p:nvPr/>
        </p:nvSpPr>
        <p:spPr bwMode="auto">
          <a:xfrm>
            <a:off x="4572000" y="3505200"/>
            <a:ext cx="1752600" cy="914400"/>
          </a:xfrm>
          <a:prstGeom prst="rightArrowCallout">
            <a:avLst>
              <a:gd name="adj1" fmla="val 25000"/>
              <a:gd name="adj2" fmla="val 25000"/>
              <a:gd name="adj3" fmla="val 31944"/>
              <a:gd name="adj4" fmla="val 6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33804" name="Text Box 12"/>
          <p:cNvSpPr txBox="1">
            <a:spLocks noChangeArrowheads="1"/>
          </p:cNvSpPr>
          <p:nvPr/>
        </p:nvSpPr>
        <p:spPr bwMode="auto">
          <a:xfrm>
            <a:off x="4572000" y="3476625"/>
            <a:ext cx="1143000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/>
              <a:t>Funcionales</a:t>
            </a:r>
          </a:p>
          <a:p>
            <a:pPr>
              <a:spcBef>
                <a:spcPct val="50000"/>
              </a:spcBef>
            </a:pPr>
            <a:r>
              <a:rPr lang="en-US" sz="1400"/>
              <a:t>Causales</a:t>
            </a:r>
          </a:p>
          <a:p>
            <a:pPr>
              <a:spcBef>
                <a:spcPct val="50000"/>
              </a:spcBef>
            </a:pPr>
            <a:r>
              <a:rPr lang="en-US" sz="1400"/>
              <a:t>Deductivas</a:t>
            </a:r>
          </a:p>
        </p:txBody>
      </p:sp>
      <p:sp>
        <p:nvSpPr>
          <p:cNvPr id="33805" name="Text Box 13"/>
          <p:cNvSpPr txBox="1">
            <a:spLocks noChangeArrowheads="1"/>
          </p:cNvSpPr>
          <p:nvPr/>
        </p:nvSpPr>
        <p:spPr bwMode="auto">
          <a:xfrm>
            <a:off x="6477000" y="3429000"/>
            <a:ext cx="2057400" cy="1185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300"/>
              <a:t>Asociaci</a:t>
            </a:r>
            <a:r>
              <a:rPr lang="en-US" altLang="ja-JP" sz="1300"/>
              <a:t>ón empírica</a:t>
            </a:r>
          </a:p>
          <a:p>
            <a:pPr>
              <a:spcBef>
                <a:spcPct val="50000"/>
              </a:spcBef>
            </a:pPr>
            <a:r>
              <a:rPr lang="en-US" altLang="ja-JP" sz="1300"/>
              <a:t>Regla práctica</a:t>
            </a:r>
          </a:p>
          <a:p>
            <a:pPr>
              <a:spcBef>
                <a:spcPct val="50000"/>
              </a:spcBef>
            </a:pPr>
            <a:r>
              <a:rPr lang="en-US" altLang="ja-JP" sz="1300"/>
              <a:t>Analogía</a:t>
            </a:r>
          </a:p>
          <a:p>
            <a:pPr>
              <a:spcBef>
                <a:spcPct val="50000"/>
              </a:spcBef>
            </a:pPr>
            <a:r>
              <a:rPr lang="en-US" altLang="ja-JP" sz="1300"/>
              <a:t>Metáfora</a:t>
            </a:r>
            <a:endParaRPr lang="en-US"/>
          </a:p>
        </p:txBody>
      </p:sp>
      <p:sp>
        <p:nvSpPr>
          <p:cNvPr id="33807" name="Text Box 15"/>
          <p:cNvSpPr txBox="1">
            <a:spLocks noChangeArrowheads="1"/>
          </p:cNvSpPr>
          <p:nvPr/>
        </p:nvSpPr>
        <p:spPr bwMode="auto">
          <a:xfrm>
            <a:off x="4343400" y="4572000"/>
            <a:ext cx="4419600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3) Sujetos vinculantes</a:t>
            </a:r>
          </a:p>
          <a:p>
            <a:pPr>
              <a:spcBef>
                <a:spcPct val="50000"/>
              </a:spcBef>
            </a:pPr>
            <a:r>
              <a:rPr lang="en-US"/>
              <a:t>Actualizaci</a:t>
            </a:r>
            <a:r>
              <a:rPr lang="en-US" altLang="ja-JP"/>
              <a:t>ón</a:t>
            </a:r>
          </a:p>
          <a:p>
            <a:pPr>
              <a:spcBef>
                <a:spcPct val="50000"/>
              </a:spcBef>
            </a:pPr>
            <a:r>
              <a:rPr lang="en-US" altLang="ja-JP"/>
              <a:t>Intervención de la subjetividad, negociación, regla</a:t>
            </a:r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ortfolio">
  <a:themeElements>
    <a:clrScheme name="Portfolio 1">
      <a:dk1>
        <a:srgbClr val="212164"/>
      </a:dk1>
      <a:lt1>
        <a:srgbClr val="E6DED3"/>
      </a:lt1>
      <a:dk2>
        <a:srgbClr val="5D2204"/>
      </a:dk2>
      <a:lt2>
        <a:srgbClr val="808080"/>
      </a:lt2>
      <a:accent1>
        <a:srgbClr val="D9B18D"/>
      </a:accent1>
      <a:accent2>
        <a:srgbClr val="697B99"/>
      </a:accent2>
      <a:accent3>
        <a:srgbClr val="F0ECE6"/>
      </a:accent3>
      <a:accent4>
        <a:srgbClr val="1B1B54"/>
      </a:accent4>
      <a:accent5>
        <a:srgbClr val="E9D5C5"/>
      </a:accent5>
      <a:accent6>
        <a:srgbClr val="5E6F8A"/>
      </a:accent6>
      <a:hlink>
        <a:srgbClr val="995421"/>
      </a:hlink>
      <a:folHlink>
        <a:srgbClr val="719F68"/>
      </a:folHlink>
    </a:clrScheme>
    <a:fontScheme name="Portfolio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32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32" charset="-128"/>
          </a:defRPr>
        </a:defPPr>
      </a:lstStyle>
    </a:lnDef>
  </a:objectDefaults>
  <a:extraClrSchemeLst>
    <a:extraClrScheme>
      <a:clrScheme name="Portfolio 1">
        <a:dk1>
          <a:srgbClr val="212164"/>
        </a:dk1>
        <a:lt1>
          <a:srgbClr val="E6DED3"/>
        </a:lt1>
        <a:dk2>
          <a:srgbClr val="5D2204"/>
        </a:dk2>
        <a:lt2>
          <a:srgbClr val="808080"/>
        </a:lt2>
        <a:accent1>
          <a:srgbClr val="D9B18D"/>
        </a:accent1>
        <a:accent2>
          <a:srgbClr val="697B99"/>
        </a:accent2>
        <a:accent3>
          <a:srgbClr val="F0ECE6"/>
        </a:accent3>
        <a:accent4>
          <a:srgbClr val="1B1B54"/>
        </a:accent4>
        <a:accent5>
          <a:srgbClr val="E9D5C5"/>
        </a:accent5>
        <a:accent6>
          <a:srgbClr val="5E6F8A"/>
        </a:accent6>
        <a:hlink>
          <a:srgbClr val="995421"/>
        </a:hlink>
        <a:folHlink>
          <a:srgbClr val="719F6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Macintosh HD:Applications:Microsoft Office 2004:Templates:Presentations:Designs:Portfolio</Template>
  <TotalTime>158</TotalTime>
  <Words>1409</Words>
  <Application>Microsoft Office PowerPoint</Application>
  <PresentationFormat>Presentación en pantalla (4:3)</PresentationFormat>
  <Paragraphs>238</Paragraphs>
  <Slides>23</Slides>
  <Notes>4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23</vt:i4>
      </vt:variant>
    </vt:vector>
  </HeadingPairs>
  <TitlesOfParts>
    <vt:vector size="29" baseType="lpstr">
      <vt:lpstr>ＭＳ Ｐゴシック</vt:lpstr>
      <vt:lpstr>Arial</vt:lpstr>
      <vt:lpstr>Franklin Gothic Book</vt:lpstr>
      <vt:lpstr>Verdana</vt:lpstr>
      <vt:lpstr>Wingdings 2</vt:lpstr>
      <vt:lpstr>Portfolio</vt:lpstr>
      <vt:lpstr>MODELOS DE PRODUCCIÓN EN SERVICIOS Y TRABAJO NO CLASICO</vt:lpstr>
      <vt:lpstr>Puntos ascendentes de la sociología del trabajo</vt:lpstr>
      <vt:lpstr>La Importancia de los Servicios</vt:lpstr>
      <vt:lpstr>El Trabajo no Clásico</vt:lpstr>
      <vt:lpstr>4. La Relación social de Trabajo en el Trabajo no Clásico</vt:lpstr>
      <vt:lpstr>El Trabajo del Cliente</vt:lpstr>
      <vt:lpstr>5. Relación laboral</vt:lpstr>
      <vt:lpstr>Modelos de producción (Regulacionistas): combinatoria entre…</vt:lpstr>
      <vt:lpstr>Presentación de PowerPoint</vt:lpstr>
      <vt:lpstr>Dimensiones de una configuración sociotécnica</vt:lpstr>
      <vt:lpstr>Ejemplo:  Configuración sociotécnica</vt:lpstr>
      <vt:lpstr>0</vt:lpstr>
      <vt:lpstr>Presentación de PowerPoint</vt:lpstr>
      <vt:lpstr>Presentación de PowerPoint</vt:lpstr>
      <vt:lpstr>Janovsky, 2014: Modelos de Producción en los Servicios</vt:lpstr>
      <vt:lpstr>Objeciones</vt:lpstr>
      <vt:lpstr> Configuración sociotécnica en el Trabajo no Clásico (Front Desk, Customers Contact, Back Oficce): trabajo interactivo, simbólico, con trabajo del cliente</vt:lpstr>
      <vt:lpstr>Especificaciones</vt:lpstr>
      <vt:lpstr>Retos</vt:lpstr>
      <vt:lpstr>Consulta de textos del autor</vt:lpstr>
      <vt:lpstr>Presentación de PowerPoint</vt:lpstr>
      <vt:lpstr>Presentación de PowerPoint</vt:lpstr>
      <vt:lpstr>Presentación de PowerPoint</vt:lpstr>
    </vt:vector>
  </TitlesOfParts>
  <Company>Jesica Coronado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MODELOS DE PRODUCCIÓN</dc:title>
  <dc:creator>Jesica Coronado</dc:creator>
  <cp:lastModifiedBy>UAM-I</cp:lastModifiedBy>
  <cp:revision>51</cp:revision>
  <dcterms:created xsi:type="dcterms:W3CDTF">2010-08-22T02:15:28Z</dcterms:created>
  <dcterms:modified xsi:type="dcterms:W3CDTF">2018-12-30T18:33:18Z</dcterms:modified>
</cp:coreProperties>
</file>