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3" r:id="rId4"/>
    <p:sldId id="285" r:id="rId5"/>
    <p:sldId id="287" r:id="rId6"/>
    <p:sldId id="290" r:id="rId7"/>
    <p:sldId id="289" r:id="rId8"/>
    <p:sldId id="259" r:id="rId9"/>
    <p:sldId id="260" r:id="rId10"/>
    <p:sldId id="262" r:id="rId11"/>
    <p:sldId id="271" r:id="rId12"/>
    <p:sldId id="268" r:id="rId13"/>
    <p:sldId id="277" r:id="rId14"/>
    <p:sldId id="278" r:id="rId15"/>
    <p:sldId id="306" r:id="rId16"/>
    <p:sldId id="307" r:id="rId17"/>
    <p:sldId id="294" r:id="rId18"/>
    <p:sldId id="296" r:id="rId19"/>
    <p:sldId id="305" r:id="rId20"/>
    <p:sldId id="304" r:id="rId21"/>
    <p:sldId id="312" r:id="rId22"/>
    <p:sldId id="313" r:id="rId23"/>
    <p:sldId id="31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83A18E-FE9B-42C0-8A53-64B926B4548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15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79764-9F83-437B-B7F8-A04C042E3E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6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93189-E5B3-47F9-9058-3174F1F91C90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84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78FA6-D90A-4EC4-80C1-C01FDCE6DFF8}" type="slidenum">
              <a:rPr lang="es-ES" altLang="es-MX"/>
              <a:pPr/>
              <a:t>21</a:t>
            </a:fld>
            <a:endParaRPr lang="es-ES" altLang="es-MX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495500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9E792-63C7-40CE-9673-0DAF8870231E}" type="slidenum">
              <a:rPr lang="es-ES" altLang="es-MX"/>
              <a:pPr/>
              <a:t>22</a:t>
            </a:fld>
            <a:endParaRPr lang="es-ES" altLang="es-MX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297372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DCC1C-8372-4C2B-B774-6EB3E7DBF246}" type="slidenum">
              <a:rPr lang="es-ES" altLang="es-MX"/>
              <a:pPr/>
              <a:t>23</a:t>
            </a:fld>
            <a:endParaRPr lang="es-ES" altLang="es-MX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40051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124200"/>
            <a:ext cx="5459413" cy="13335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752600"/>
            <a:ext cx="716280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7162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248400"/>
            <a:ext cx="19050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248400"/>
            <a:ext cx="28956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fld id="{E0618746-A295-48AA-B675-9C3358D0E4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93923-3A57-4EEC-A147-2013C1C630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67B31-4536-4CC7-8E00-6D02F5E5A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F57E-40AE-407B-A0DD-8FCE1163737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94B9-9F55-456C-BF00-8BBDA8D55DC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745C6-7022-4AD5-9E86-600596FEB1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EC015-253C-42C6-B96A-7839278267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83DA0-D79C-404E-8DBA-6AD55B835A3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B1F1F-C457-4D0F-85B8-0A0978C5F99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8250E-3759-40C2-822B-FF4963278FD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35FD-571F-4C47-86EC-479E26AD8C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50938" y="1676400"/>
            <a:ext cx="6697662" cy="12382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372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37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2899FE-923E-4981-8605-EC9CCA5A50E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zt/" TargetMode="External"/><Relationship Id="rId2" Type="http://schemas.openxmlformats.org/officeDocument/2006/relationships/hyperlink" Target="http://sgpwe.izt.uam.mx/pages/eg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dirty="0"/>
              <a:t>MODELOS DE </a:t>
            </a:r>
            <a:r>
              <a:rPr kumimoji="0" lang="en-US" dirty="0" smtClean="0"/>
              <a:t>PRODUCCI</a:t>
            </a:r>
            <a:r>
              <a:rPr kumimoji="0" lang="en-US" altLang="ja-JP" dirty="0" smtClean="0"/>
              <a:t>ÓN EN SERVICIOS Y TRABAJO NO CLASICO</a:t>
            </a:r>
            <a:endParaRPr kumimoji="0"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/>
              <a:t>ENRIQUE DE LA GARZA</a:t>
            </a:r>
          </a:p>
          <a:p>
            <a:r>
              <a:rPr kumimoji="0" lang="en-US"/>
              <a:t>UAM-IZTAPALAPA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Dimensiones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configuraci</a:t>
            </a:r>
            <a:r>
              <a:rPr lang="en-US" altLang="ja-JP" dirty="0" err="1"/>
              <a:t>ón</a:t>
            </a:r>
            <a:r>
              <a:rPr lang="en-US" altLang="ja-JP" dirty="0"/>
              <a:t> </a:t>
            </a:r>
            <a:r>
              <a:rPr lang="en-US" altLang="ja-JP" dirty="0" err="1"/>
              <a:t>sociotécnica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arenR"/>
            </a:pPr>
            <a:r>
              <a:rPr lang="en-US" dirty="0"/>
              <a:t>.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tecnológico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arenR"/>
            </a:pPr>
            <a:r>
              <a:rPr lang="en-US" dirty="0"/>
              <a:t>Forma de </a:t>
            </a:r>
            <a:r>
              <a:rPr lang="en-US" dirty="0" err="1"/>
              <a:t>organización</a:t>
            </a:r>
            <a:r>
              <a:rPr lang="en-US" dirty="0"/>
              <a:t> del </a:t>
            </a:r>
            <a:r>
              <a:rPr lang="en-US" dirty="0" err="1"/>
              <a:t>trabajo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arenR"/>
            </a:pPr>
            <a:r>
              <a:rPr lang="en-US" dirty="0" err="1"/>
              <a:t>Relaciones</a:t>
            </a:r>
            <a:r>
              <a:rPr lang="en-US" dirty="0"/>
              <a:t> </a:t>
            </a:r>
            <a:r>
              <a:rPr lang="en-US" dirty="0" err="1"/>
              <a:t>Laborales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arenR"/>
            </a:pPr>
            <a:r>
              <a:rPr lang="en-US" dirty="0" err="1"/>
              <a:t>Perfil</a:t>
            </a:r>
            <a:r>
              <a:rPr lang="en-US" dirty="0"/>
              <a:t> de la </a:t>
            </a:r>
            <a:r>
              <a:rPr lang="en-US" dirty="0" err="1"/>
              <a:t>mano</a:t>
            </a:r>
            <a:r>
              <a:rPr lang="en-US" dirty="0"/>
              <a:t> de </a:t>
            </a:r>
            <a:r>
              <a:rPr lang="en-US" dirty="0" err="1"/>
              <a:t>obra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arenR"/>
            </a:pPr>
            <a:r>
              <a:rPr lang="en-US" dirty="0" err="1"/>
              <a:t>Culturas</a:t>
            </a:r>
            <a:r>
              <a:rPr lang="en-US" dirty="0"/>
              <a:t> del </a:t>
            </a:r>
            <a:r>
              <a:rPr lang="en-US" dirty="0" err="1"/>
              <a:t>trabajo</a:t>
            </a:r>
            <a:r>
              <a:rPr lang="en-US" dirty="0"/>
              <a:t> y </a:t>
            </a:r>
            <a:r>
              <a:rPr lang="en-US" dirty="0" err="1"/>
              <a:t>gerenciales</a:t>
            </a:r>
            <a:endParaRPr lang="en-US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err="1"/>
              <a:t>Estructura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presiona</a:t>
            </a:r>
            <a:r>
              <a:rPr lang="en-US" dirty="0"/>
              <a:t>, </a:t>
            </a:r>
            <a:r>
              <a:rPr lang="en-US" dirty="0" err="1"/>
              <a:t>limita</a:t>
            </a:r>
            <a:r>
              <a:rPr lang="en-US" dirty="0"/>
              <a:t>, </a:t>
            </a:r>
            <a:r>
              <a:rPr lang="en-US" dirty="0" err="1"/>
              <a:t>canaliza</a:t>
            </a:r>
            <a:r>
              <a:rPr lang="en-US" dirty="0"/>
              <a:t> a los </a:t>
            </a:r>
            <a:r>
              <a:rPr lang="en-US" dirty="0" err="1"/>
              <a:t>actores</a:t>
            </a:r>
            <a:r>
              <a:rPr lang="en-US" dirty="0"/>
              <a:t> de la </a:t>
            </a:r>
            <a:r>
              <a:rPr lang="en-US" dirty="0" err="1"/>
              <a:t>empresa</a:t>
            </a:r>
            <a:r>
              <a:rPr lang="en-US" dirty="0"/>
              <a:t>: managers, </a:t>
            </a:r>
            <a:r>
              <a:rPr lang="en-US" dirty="0" err="1"/>
              <a:t>mandos</a:t>
            </a:r>
            <a:r>
              <a:rPr lang="en-US" dirty="0"/>
              <a:t> </a:t>
            </a:r>
            <a:r>
              <a:rPr lang="en-US" dirty="0" err="1"/>
              <a:t>medios</a:t>
            </a:r>
            <a:r>
              <a:rPr lang="en-US" dirty="0"/>
              <a:t>, </a:t>
            </a:r>
            <a:r>
              <a:rPr lang="en-US" dirty="0" err="1"/>
              <a:t>trabajadores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arenR"/>
            </a:pPr>
            <a:endParaRPr lang="en-US" dirty="0"/>
          </a:p>
          <a:p>
            <a:pPr marL="609600" indent="-609600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Ejemplo: </a:t>
            </a:r>
            <a:br>
              <a:rPr lang="es-MX"/>
            </a:br>
            <a:r>
              <a:rPr lang="es-MX"/>
              <a:t>Configuración sociotécnica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1295400" y="2057400"/>
            <a:ext cx="1905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s-MX" sz="2200"/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MX" sz="2200"/>
              <a:t>Discurso de la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MX" sz="2200"/>
              <a:t> calidad total</a:t>
            </a:r>
            <a:endParaRPr lang="es-ES" sz="2200"/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1371600" y="3352800"/>
            <a:ext cx="17526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es-MX" sz="2200"/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MX" sz="2200"/>
              <a:t>Tecnología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MX" sz="2200"/>
              <a:t> de Punta</a:t>
            </a:r>
            <a:endParaRPr lang="es-ES" sz="2200"/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1371600" y="4648200"/>
            <a:ext cx="19050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es-MX" sz="2200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200"/>
              <a:t>Organización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200"/>
              <a:t>Taylorista</a:t>
            </a:r>
            <a:endParaRPr lang="es-ES" sz="2200"/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4876800" y="2209800"/>
            <a:ext cx="3276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/>
              <a:t>Autoritarismo gerencial</a:t>
            </a:r>
            <a:endParaRPr lang="es-ES" sz="2200"/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4953000" y="3505200"/>
            <a:ext cx="3276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/>
              <a:t>Flexibilidad unilateral</a:t>
            </a:r>
            <a:endParaRPr lang="es-ES" sz="2200"/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4800600" y="4495800"/>
            <a:ext cx="4038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/>
              <a:t>Segmentación de la mano de obra</a:t>
            </a:r>
            <a:endParaRPr lang="es-ES" sz="2200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4953000" y="5562600"/>
            <a:ext cx="3810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/>
              <a:t>Cultura laboral instrumental</a:t>
            </a:r>
            <a:endParaRPr lang="es-ES" sz="2200"/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3124200" y="2438400"/>
            <a:ext cx="1676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61" name="Line 17"/>
          <p:cNvSpPr>
            <a:spLocks noChangeShapeType="1"/>
          </p:cNvSpPr>
          <p:nvPr/>
        </p:nvSpPr>
        <p:spPr bwMode="auto">
          <a:xfrm>
            <a:off x="2971800" y="2971800"/>
            <a:ext cx="2209800" cy="2590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cxnSp>
        <p:nvCxnSpPr>
          <p:cNvPr id="210963" name="AutoShape 19"/>
          <p:cNvCxnSpPr>
            <a:cxnSpLocks noChangeShapeType="1"/>
          </p:cNvCxnSpPr>
          <p:nvPr/>
        </p:nvCxnSpPr>
        <p:spPr bwMode="auto">
          <a:xfrm>
            <a:off x="3200400" y="2667000"/>
            <a:ext cx="1752600" cy="1077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10965" name="Line 21"/>
          <p:cNvSpPr>
            <a:spLocks noChangeShapeType="1"/>
          </p:cNvSpPr>
          <p:nvPr/>
        </p:nvSpPr>
        <p:spPr bwMode="auto">
          <a:xfrm flipV="1">
            <a:off x="2667000" y="2514600"/>
            <a:ext cx="228600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66" name="Line 22"/>
          <p:cNvSpPr>
            <a:spLocks noChangeShapeType="1"/>
          </p:cNvSpPr>
          <p:nvPr/>
        </p:nvSpPr>
        <p:spPr bwMode="auto">
          <a:xfrm flipH="1">
            <a:off x="3048000" y="2590800"/>
            <a:ext cx="2133600" cy="2667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67" name="Line 23"/>
          <p:cNvSpPr>
            <a:spLocks noChangeShapeType="1"/>
          </p:cNvSpPr>
          <p:nvPr/>
        </p:nvSpPr>
        <p:spPr bwMode="auto">
          <a:xfrm>
            <a:off x="5638800" y="26670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68" name="Line 24"/>
          <p:cNvSpPr>
            <a:spLocks noChangeShapeType="1"/>
          </p:cNvSpPr>
          <p:nvPr/>
        </p:nvSpPr>
        <p:spPr bwMode="auto">
          <a:xfrm>
            <a:off x="6781800" y="4953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69" name="Line 25"/>
          <p:cNvSpPr>
            <a:spLocks noChangeShapeType="1"/>
          </p:cNvSpPr>
          <p:nvPr/>
        </p:nvSpPr>
        <p:spPr bwMode="auto">
          <a:xfrm>
            <a:off x="6096000" y="3886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70" name="Line 26"/>
          <p:cNvSpPr>
            <a:spLocks noChangeShapeType="1"/>
          </p:cNvSpPr>
          <p:nvPr/>
        </p:nvSpPr>
        <p:spPr bwMode="auto">
          <a:xfrm>
            <a:off x="2057400" y="4267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  <p:sp>
        <p:nvSpPr>
          <p:cNvPr id="210971" name="Line 27"/>
          <p:cNvSpPr>
            <a:spLocks noChangeShapeType="1"/>
          </p:cNvSpPr>
          <p:nvPr/>
        </p:nvSpPr>
        <p:spPr bwMode="auto">
          <a:xfrm>
            <a:off x="1676400" y="2971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0</a:t>
            </a: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/>
              <a:t>Supuestos</a:t>
            </a:r>
            <a:r>
              <a:rPr lang="en-US" dirty="0"/>
              <a:t>:</a:t>
            </a:r>
          </a:p>
          <a:p>
            <a:pPr>
              <a:buFontTx/>
              <a:buNone/>
            </a:pPr>
            <a:r>
              <a:rPr lang="en-US" dirty="0"/>
              <a:t>1. Los </a:t>
            </a:r>
            <a:r>
              <a:rPr lang="en-US" dirty="0" err="1"/>
              <a:t>sujetos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capacidad</a:t>
            </a:r>
            <a:r>
              <a:rPr lang="en-US" dirty="0"/>
              <a:t> de </a:t>
            </a:r>
            <a:r>
              <a:rPr lang="en-US" dirty="0" err="1"/>
              <a:t>agencia</a:t>
            </a:r>
            <a:r>
              <a:rPr lang="en-US" dirty="0"/>
              <a:t>,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presionados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determinados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las </a:t>
            </a:r>
            <a:r>
              <a:rPr lang="en-US" dirty="0" err="1"/>
              <a:t>estructuras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2. </a:t>
            </a:r>
            <a:r>
              <a:rPr lang="en-US" dirty="0" err="1"/>
              <a:t>Accionan</a:t>
            </a:r>
            <a:r>
              <a:rPr lang="en-US" dirty="0"/>
              <a:t> e </a:t>
            </a:r>
            <a:r>
              <a:rPr lang="en-US" dirty="0" err="1"/>
              <a:t>interaccionan</a:t>
            </a:r>
            <a:r>
              <a:rPr lang="en-US" dirty="0"/>
              <a:t> </a:t>
            </a:r>
            <a:r>
              <a:rPr lang="en-US" dirty="0" err="1"/>
              <a:t>guiados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subjetividad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3. </a:t>
            </a:r>
            <a:r>
              <a:rPr lang="en-US" dirty="0" err="1"/>
              <a:t>Subjetividad</a:t>
            </a:r>
            <a:r>
              <a:rPr lang="en-US" dirty="0"/>
              <a:t> no </a:t>
            </a:r>
            <a:r>
              <a:rPr lang="en-US" dirty="0" err="1"/>
              <a:t>es</a:t>
            </a:r>
            <a:r>
              <a:rPr lang="en-US" dirty="0"/>
              <a:t> solo </a:t>
            </a:r>
            <a:r>
              <a:rPr lang="en-US" dirty="0" err="1" smtClean="0"/>
              <a:t>conocimientos</a:t>
            </a:r>
            <a:r>
              <a:rPr lang="en-US" dirty="0" smtClean="0"/>
              <a:t>, </a:t>
            </a:r>
            <a:r>
              <a:rPr lang="en-US" dirty="0"/>
              <a:t>son </a:t>
            </a:r>
            <a:r>
              <a:rPr lang="en-US" dirty="0" err="1"/>
              <a:t>valores</a:t>
            </a:r>
            <a:r>
              <a:rPr lang="en-US" dirty="0"/>
              <a:t>, </a:t>
            </a:r>
            <a:r>
              <a:rPr lang="en-US" dirty="0" err="1"/>
              <a:t>emociones</a:t>
            </a:r>
            <a:r>
              <a:rPr lang="en-US" dirty="0"/>
              <a:t>, </a:t>
            </a:r>
            <a:r>
              <a:rPr lang="en-US" dirty="0" err="1"/>
              <a:t>estética</a:t>
            </a:r>
            <a:r>
              <a:rPr lang="en-US" dirty="0"/>
              <a:t>, </a:t>
            </a:r>
            <a:r>
              <a:rPr lang="en-US" dirty="0" err="1"/>
              <a:t>razonamientos</a:t>
            </a:r>
            <a:r>
              <a:rPr lang="en-US" dirty="0"/>
              <a:t> </a:t>
            </a:r>
            <a:r>
              <a:rPr lang="en-US" dirty="0" err="1"/>
              <a:t>cotidianos</a:t>
            </a:r>
            <a:r>
              <a:rPr lang="en-US" dirty="0"/>
              <a:t>.</a:t>
            </a:r>
          </a:p>
        </p:txBody>
      </p:sp>
      <p:sp>
        <p:nvSpPr>
          <p:cNvPr id="41988" name="AutoShape 4"/>
          <p:cNvSpPr>
            <a:spLocks/>
          </p:cNvSpPr>
          <p:nvPr/>
        </p:nvSpPr>
        <p:spPr bwMode="auto">
          <a:xfrm>
            <a:off x="2438400" y="49530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260" y="213285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Modelo de Producción </a:t>
            </a:r>
          </a:p>
          <a:p>
            <a:endParaRPr lang="es-MX" dirty="0"/>
          </a:p>
        </p:txBody>
      </p:sp>
      <p:sp>
        <p:nvSpPr>
          <p:cNvPr id="5" name="4 Abrir llave"/>
          <p:cNvSpPr/>
          <p:nvPr/>
        </p:nvSpPr>
        <p:spPr>
          <a:xfrm>
            <a:off x="1403647" y="315040"/>
            <a:ext cx="857231" cy="4392488"/>
          </a:xfrm>
          <a:prstGeom prst="leftBrac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051720" y="692696"/>
            <a:ext cx="15121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Estrategias de negocios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Organización Productiva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  Relación        </a:t>
            </a:r>
          </a:p>
          <a:p>
            <a:r>
              <a:rPr lang="es-MX" dirty="0"/>
              <a:t>  Salarial</a:t>
            </a: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6667" y="4725144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Diferencias: </a:t>
            </a:r>
          </a:p>
          <a:p>
            <a:pPr marL="342900" indent="-342900">
              <a:buAutoNum type="alphaUcParenR"/>
            </a:pPr>
            <a:r>
              <a:rPr lang="es-MX" dirty="0"/>
              <a:t>Ambas son estructuras</a:t>
            </a:r>
          </a:p>
          <a:p>
            <a:r>
              <a:rPr lang="es-MX" dirty="0"/>
              <a:t>       </a:t>
            </a:r>
          </a:p>
          <a:p>
            <a:r>
              <a:rPr lang="es-MX" dirty="0"/>
              <a:t>B)   </a:t>
            </a:r>
          </a:p>
          <a:p>
            <a:r>
              <a:rPr lang="es-MX" dirty="0"/>
              <a:t>      + Acciones (Agencia) + </a:t>
            </a:r>
          </a:p>
          <a:p>
            <a:r>
              <a:rPr lang="es-MX" dirty="0"/>
              <a:t>                  Subjetividades no reducidas al conocimiento, conocimiento  (cultura, poder) </a:t>
            </a:r>
          </a:p>
          <a:p>
            <a:r>
              <a:rPr lang="es-MX" dirty="0"/>
              <a:t>C)  Multiniveles 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3995936" y="169448"/>
            <a:ext cx="792088" cy="4771720"/>
          </a:xfrm>
          <a:prstGeom prst="leftBrac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88024" y="1694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Configuración Sociotécnica del proceso productivo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932040" y="105273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*</a:t>
            </a:r>
          </a:p>
          <a:p>
            <a:r>
              <a:rPr lang="es-MX" dirty="0"/>
              <a:t>Nivel Tecnológico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932040" y="17264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*</a:t>
            </a:r>
            <a:r>
              <a:rPr lang="es-MX" dirty="0"/>
              <a:t>Forma de organización del trabajo.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915376" y="27112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*</a:t>
            </a:r>
            <a:r>
              <a:rPr lang="es-MX" dirty="0"/>
              <a:t>Relaciones Laborales.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057535" y="3429000"/>
            <a:ext cx="272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*</a:t>
            </a:r>
            <a:r>
              <a:rPr lang="es-MX" dirty="0"/>
              <a:t>Perfil de la Mano de obra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927187" y="433819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*</a:t>
            </a:r>
            <a:r>
              <a:rPr lang="es-MX" dirty="0"/>
              <a:t>Cultural Laborales y Gerenciales</a:t>
            </a:r>
          </a:p>
        </p:txBody>
      </p:sp>
      <p:sp>
        <p:nvSpPr>
          <p:cNvPr id="26" name="25 Flecha doblada"/>
          <p:cNvSpPr/>
          <p:nvPr/>
        </p:nvSpPr>
        <p:spPr>
          <a:xfrm>
            <a:off x="2699792" y="1813466"/>
            <a:ext cx="2088232" cy="288032"/>
          </a:xfrm>
          <a:prstGeom prst="bentArrow">
            <a:avLst>
              <a:gd name="adj1" fmla="val 50000"/>
              <a:gd name="adj2" fmla="val 23256"/>
              <a:gd name="adj3" fmla="val 50000"/>
              <a:gd name="adj4" fmla="val 2470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doblada"/>
          <p:cNvSpPr/>
          <p:nvPr/>
        </p:nvSpPr>
        <p:spPr>
          <a:xfrm>
            <a:off x="2807804" y="2821578"/>
            <a:ext cx="1980220" cy="288032"/>
          </a:xfrm>
          <a:prstGeom prst="bentArrow">
            <a:avLst>
              <a:gd name="adj1" fmla="val 50000"/>
              <a:gd name="adj2" fmla="val 23256"/>
              <a:gd name="adj3" fmla="val 50000"/>
              <a:gd name="adj4" fmla="val 2470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28764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Trayectoria Conceptual de Modelos de Producción 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190348" y="1062048"/>
            <a:ext cx="8280920" cy="576064"/>
          </a:xfrm>
          <a:prstGeom prst="rightArrow">
            <a:avLst>
              <a:gd name="adj1" fmla="val 50000"/>
              <a:gd name="adj2" fmla="val 43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TIEMPO 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5076056" y="1191605"/>
            <a:ext cx="0" cy="50920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7812360" y="1191605"/>
            <a:ext cx="0" cy="4371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572000" y="1716743"/>
            <a:ext cx="1404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Año 2000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88214" y="1593632"/>
            <a:ext cx="1404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Año </a:t>
            </a:r>
            <a:r>
              <a:rPr lang="es-MX" sz="1400" b="1" dirty="0" smtClean="0"/>
              <a:t>2017</a:t>
            </a:r>
            <a:endParaRPr lang="es-MX" sz="1400" b="1" dirty="0"/>
          </a:p>
        </p:txBody>
      </p:sp>
      <p:sp>
        <p:nvSpPr>
          <p:cNvPr id="12" name="11 Abrir llave"/>
          <p:cNvSpPr/>
          <p:nvPr/>
        </p:nvSpPr>
        <p:spPr>
          <a:xfrm rot="5400000">
            <a:off x="2519772" y="-30917"/>
            <a:ext cx="540060" cy="5220580"/>
          </a:xfrm>
          <a:prstGeom prst="leftBrace">
            <a:avLst>
              <a:gd name="adj1" fmla="val 8333"/>
              <a:gd name="adj2" fmla="val 49410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1763688" y="181346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Periodo Francés</a:t>
            </a:r>
          </a:p>
        </p:txBody>
      </p:sp>
      <p:sp>
        <p:nvSpPr>
          <p:cNvPr id="14" name="13 Abrir llave"/>
          <p:cNvSpPr/>
          <p:nvPr/>
        </p:nvSpPr>
        <p:spPr>
          <a:xfrm rot="5400000">
            <a:off x="7092026" y="940292"/>
            <a:ext cx="540060" cy="3275856"/>
          </a:xfrm>
          <a:prstGeom prst="leftBrace">
            <a:avLst>
              <a:gd name="adj1" fmla="val 8333"/>
              <a:gd name="adj2" fmla="val 49410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103148" y="355007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Modelos de Producción</a:t>
            </a:r>
            <a:r>
              <a:rPr lang="es-MX" sz="1600" dirty="0"/>
              <a:t> 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1151620" y="2868592"/>
            <a:ext cx="324036" cy="194774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490251" y="26528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(Taylorismo,  </a:t>
            </a:r>
            <a:r>
              <a:rPr lang="es-MX" sz="1400" b="1" dirty="0" err="1"/>
              <a:t>Woodlardiano</a:t>
            </a:r>
            <a:r>
              <a:rPr lang="es-MX" sz="1400" b="1" dirty="0"/>
              <a:t> Fordismo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436833" y="3199867"/>
            <a:ext cx="13529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Postfordismo </a:t>
            </a:r>
          </a:p>
          <a:p>
            <a:endParaRPr lang="es-MX" sz="1400" b="1" dirty="0"/>
          </a:p>
          <a:p>
            <a:r>
              <a:rPr lang="es-MX" sz="1400" b="1" dirty="0"/>
              <a:t>Neotaylorismo</a:t>
            </a:r>
          </a:p>
          <a:p>
            <a:endParaRPr lang="es-MX" sz="1400" b="1" dirty="0"/>
          </a:p>
          <a:p>
            <a:r>
              <a:rPr lang="es-MX" sz="1400" b="1" dirty="0"/>
              <a:t>Neofordismo </a:t>
            </a:r>
          </a:p>
          <a:p>
            <a:endParaRPr lang="es-MX" sz="1400" b="1" dirty="0"/>
          </a:p>
          <a:p>
            <a:r>
              <a:rPr lang="es-MX" sz="1400" b="1" dirty="0" err="1"/>
              <a:t>Kalmarianismo</a:t>
            </a:r>
            <a:r>
              <a:rPr lang="es-MX" sz="1400" b="1" dirty="0"/>
              <a:t> </a:t>
            </a:r>
          </a:p>
          <a:p>
            <a:endParaRPr lang="es-MX" sz="1400" b="1" dirty="0"/>
          </a:p>
          <a:p>
            <a:r>
              <a:rPr lang="es-MX" sz="1400" b="1" dirty="0"/>
              <a:t>Toyotismo 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2609782" y="3906053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3009436" y="3429000"/>
            <a:ext cx="1278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Modelos </a:t>
            </a:r>
          </a:p>
          <a:p>
            <a:r>
              <a:rPr lang="es-MX" sz="1400" b="1" dirty="0"/>
              <a:t>en la </a:t>
            </a:r>
          </a:p>
          <a:p>
            <a:r>
              <a:rPr lang="es-MX" sz="1400" b="1" dirty="0"/>
              <a:t>Industria Automotriz </a:t>
            </a:r>
          </a:p>
        </p:txBody>
      </p:sp>
      <p:sp>
        <p:nvSpPr>
          <p:cNvPr id="22" name="21 Abrir llave"/>
          <p:cNvSpPr/>
          <p:nvPr/>
        </p:nvSpPr>
        <p:spPr>
          <a:xfrm>
            <a:off x="3826752" y="3050377"/>
            <a:ext cx="504056" cy="158417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CuadroTexto"/>
          <p:cNvSpPr txBox="1"/>
          <p:nvPr/>
        </p:nvSpPr>
        <p:spPr>
          <a:xfrm>
            <a:off x="4193453" y="3176775"/>
            <a:ext cx="11015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err="1"/>
              <a:t>Sloanismo</a:t>
            </a:r>
            <a:endParaRPr lang="es-MX" sz="1400" b="1" dirty="0"/>
          </a:p>
          <a:p>
            <a:r>
              <a:rPr lang="es-MX" sz="1400" b="1" dirty="0"/>
              <a:t> </a:t>
            </a:r>
          </a:p>
          <a:p>
            <a:r>
              <a:rPr lang="es-MX" sz="1400" b="1" dirty="0"/>
              <a:t>Toyotismo </a:t>
            </a:r>
          </a:p>
          <a:p>
            <a:endParaRPr lang="es-MX" sz="1400" b="1" dirty="0"/>
          </a:p>
          <a:p>
            <a:r>
              <a:rPr lang="es-MX" sz="1400" b="1" dirty="0"/>
              <a:t>Hondismo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976156" y="1916798"/>
            <a:ext cx="261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¿</a:t>
            </a:r>
            <a:r>
              <a:rPr lang="es-MX" sz="1600" b="1" dirty="0" smtClean="0"/>
              <a:t>Periodo Sajón?</a:t>
            </a:r>
            <a:endParaRPr lang="es-MX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084168" y="3050377"/>
            <a:ext cx="252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Lean </a:t>
            </a:r>
            <a:r>
              <a:rPr lang="es-MX" sz="1400" b="1" dirty="0" err="1"/>
              <a:t>Production</a:t>
            </a:r>
            <a:endParaRPr lang="es-MX" sz="1400" b="1" dirty="0"/>
          </a:p>
          <a:p>
            <a:r>
              <a:rPr lang="es-MX" sz="1400" b="1" dirty="0"/>
              <a:t> </a:t>
            </a:r>
          </a:p>
          <a:p>
            <a:r>
              <a:rPr lang="es-MX" sz="1400" b="1" dirty="0" err="1"/>
              <a:t>MacDonalismo</a:t>
            </a:r>
            <a:r>
              <a:rPr lang="es-MX" sz="1400" b="1" dirty="0"/>
              <a:t> </a:t>
            </a:r>
          </a:p>
          <a:p>
            <a:endParaRPr lang="es-MX" sz="1400" b="1" dirty="0"/>
          </a:p>
          <a:p>
            <a:r>
              <a:rPr lang="es-MX" sz="1400" b="1" dirty="0" err="1"/>
              <a:t>Disneyalismo</a:t>
            </a:r>
            <a:r>
              <a:rPr lang="es-MX" sz="1400" b="1" dirty="0"/>
              <a:t> </a:t>
            </a:r>
          </a:p>
          <a:p>
            <a:endParaRPr lang="es-MX" sz="1400" b="1" dirty="0"/>
          </a:p>
          <a:p>
            <a:r>
              <a:rPr lang="es-MX" sz="1400" b="1" dirty="0" err="1"/>
              <a:t>Siliconismo</a:t>
            </a:r>
            <a:r>
              <a:rPr lang="es-MX" sz="1400" b="1" dirty="0"/>
              <a:t> </a:t>
            </a:r>
          </a:p>
          <a:p>
            <a:endParaRPr lang="es-MX" sz="1400" b="1" dirty="0"/>
          </a:p>
          <a:p>
            <a:r>
              <a:rPr lang="es-MX" sz="1400" b="1" dirty="0" err="1" smtClean="0"/>
              <a:t>Waltonismo</a:t>
            </a:r>
            <a:endParaRPr lang="es-MX" sz="1400" b="1" dirty="0" smtClean="0"/>
          </a:p>
          <a:p>
            <a:r>
              <a:rPr lang="es-MX" sz="1400" b="1" dirty="0" err="1" smtClean="0"/>
              <a:t>Naikificación</a:t>
            </a:r>
            <a:endParaRPr lang="es-MX" sz="1400" b="1" dirty="0" smtClean="0"/>
          </a:p>
          <a:p>
            <a:r>
              <a:rPr lang="es-MX" sz="1400" b="1" dirty="0" err="1" smtClean="0"/>
              <a:t>Huberismo</a:t>
            </a:r>
            <a:r>
              <a:rPr lang="es-MX" sz="1400" b="1" dirty="0" smtClean="0"/>
              <a:t>, etc.</a:t>
            </a:r>
          </a:p>
          <a:p>
            <a:r>
              <a:rPr lang="es-MX" sz="1400" b="1" dirty="0" smtClean="0"/>
              <a:t>Manufactura + Servicios</a:t>
            </a:r>
            <a:endParaRPr lang="es-MX" sz="1400" b="1" dirty="0"/>
          </a:p>
        </p:txBody>
      </p:sp>
      <p:sp>
        <p:nvSpPr>
          <p:cNvPr id="26" name="25 Abrir llave"/>
          <p:cNvSpPr/>
          <p:nvPr/>
        </p:nvSpPr>
        <p:spPr>
          <a:xfrm rot="16200000">
            <a:off x="3926209" y="3833788"/>
            <a:ext cx="252029" cy="206661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3203848" y="523119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Manufactura </a:t>
            </a:r>
          </a:p>
        </p:txBody>
      </p:sp>
      <p:sp>
        <p:nvSpPr>
          <p:cNvPr id="29" name="28 Abrir llave"/>
          <p:cNvSpPr/>
          <p:nvPr/>
        </p:nvSpPr>
        <p:spPr>
          <a:xfrm rot="16200000" flipH="1">
            <a:off x="7154292" y="3903566"/>
            <a:ext cx="236015" cy="309634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87524" y="5877272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Modelos de Producción: 2, 500 000</a:t>
            </a:r>
          </a:p>
          <a:p>
            <a:r>
              <a:rPr lang="es-MX" sz="1600" b="1" dirty="0"/>
              <a:t>Innovación: 1, 300 000 </a:t>
            </a:r>
          </a:p>
          <a:p>
            <a:r>
              <a:rPr lang="es-MX" sz="1600" b="1" dirty="0"/>
              <a:t>Trabajo: 11, 000 000 </a:t>
            </a:r>
          </a:p>
        </p:txBody>
      </p:sp>
    </p:spTree>
    <p:extLst>
      <p:ext uri="{BB962C8B-B14F-4D97-AF65-F5344CB8AC3E}">
        <p14:creationId xmlns:p14="http://schemas.microsoft.com/office/powerpoint/2010/main" val="223328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Janovsky</a:t>
            </a:r>
            <a:r>
              <a:rPr lang="es-MX" dirty="0" smtClean="0"/>
              <a:t>, 2014: Modelos de Producción en los Servicios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Diferencia entre </a:t>
            </a:r>
            <a:r>
              <a:rPr lang="es-MX" dirty="0" err="1" smtClean="0"/>
              <a:t>Toyotismo</a:t>
            </a:r>
            <a:r>
              <a:rPr lang="es-MX" dirty="0" smtClean="0"/>
              <a:t> y lean </a:t>
            </a:r>
            <a:r>
              <a:rPr lang="es-MX" dirty="0" err="1" smtClean="0"/>
              <a:t>production</a:t>
            </a:r>
            <a:r>
              <a:rPr lang="es-MX" dirty="0" smtClean="0"/>
              <a:t>, el énfasis en la identidad con la empresa. El difundido el segundo</a:t>
            </a:r>
          </a:p>
          <a:p>
            <a:pPr marL="514350" indent="-514350">
              <a:buAutoNum type="arabicPeriod"/>
            </a:pPr>
            <a:r>
              <a:rPr lang="es-MX" dirty="0" smtClean="0"/>
              <a:t>Lo adjudica a los Servicios: </a:t>
            </a:r>
            <a:r>
              <a:rPr lang="es-MX" dirty="0" err="1" smtClean="0"/>
              <a:t>MacDonalización</a:t>
            </a:r>
            <a:r>
              <a:rPr lang="es-MX" dirty="0" smtClean="0"/>
              <a:t>, </a:t>
            </a:r>
            <a:r>
              <a:rPr lang="es-MX" dirty="0" err="1" smtClean="0"/>
              <a:t>Nikeificación</a:t>
            </a:r>
            <a:r>
              <a:rPr lang="es-MX" dirty="0" smtClean="0"/>
              <a:t>, </a:t>
            </a:r>
            <a:r>
              <a:rPr lang="es-MX" dirty="0" err="1" smtClean="0"/>
              <a:t>Waltonismo</a:t>
            </a:r>
            <a:r>
              <a:rPr lang="es-MX" dirty="0" smtClean="0"/>
              <a:t>: flexibilidad, JIT, </a:t>
            </a:r>
            <a:r>
              <a:rPr lang="es-MX" dirty="0" err="1" smtClean="0"/>
              <a:t>Teams</a:t>
            </a:r>
            <a:r>
              <a:rPr lang="es-MX" dirty="0" smtClean="0"/>
              <a:t>, contratos de larga duración y </a:t>
            </a:r>
            <a:r>
              <a:rPr lang="es-MX" dirty="0" err="1" smtClean="0"/>
              <a:t>outsourcing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462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Deja fuera al trabajo no clásico: el cliente no puede ser estrictamente controlado</a:t>
            </a:r>
          </a:p>
          <a:p>
            <a:pPr marL="514350" indent="-514350">
              <a:buAutoNum type="arabicPeriod"/>
            </a:pPr>
            <a:r>
              <a:rPr lang="es-MX" dirty="0" smtClean="0"/>
              <a:t>Servicios cara a cara o a través de la red vs. servicios que generan símbolos sin intervención del cliente</a:t>
            </a:r>
          </a:p>
          <a:p>
            <a:pPr marL="514350" indent="-514350">
              <a:buAutoNum type="arabicPeriod"/>
            </a:pPr>
            <a:r>
              <a:rPr lang="es-MX" dirty="0" smtClean="0"/>
              <a:t>Mejor configuraciones no sistémicas, con sentido Heurístico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5977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s-MX" sz="2800" u="sng" dirty="0" smtClean="0"/>
              <a:t/>
            </a:r>
            <a:br>
              <a:rPr lang="es-MX" altLang="es-MX" sz="2800" u="sng" dirty="0" smtClean="0"/>
            </a:br>
            <a:r>
              <a:rPr lang="es-MX" altLang="es-MX" sz="2800" u="sng" dirty="0" smtClean="0"/>
              <a:t>Configuración </a:t>
            </a:r>
            <a:r>
              <a:rPr lang="es-MX" altLang="es-MX" sz="2800" u="sng" dirty="0" err="1" smtClean="0"/>
              <a:t>sociotécnica</a:t>
            </a:r>
            <a:r>
              <a:rPr lang="es-MX" altLang="es-MX" sz="2800" u="sng" dirty="0" smtClean="0"/>
              <a:t> en el Trabajo no Clásico</a:t>
            </a:r>
            <a:br>
              <a:rPr lang="es-MX" altLang="es-MX" sz="2800" u="sng" dirty="0" smtClean="0"/>
            </a:br>
            <a:r>
              <a:rPr lang="es-MX" altLang="es-MX" sz="2800" u="sng" dirty="0" smtClean="0"/>
              <a:t>(Front </a:t>
            </a:r>
            <a:r>
              <a:rPr lang="es-MX" altLang="es-MX" sz="2800" u="sng" dirty="0" err="1" smtClean="0"/>
              <a:t>Desk</a:t>
            </a:r>
            <a:r>
              <a:rPr lang="es-MX" altLang="es-MX" sz="2800" u="sng" dirty="0" smtClean="0"/>
              <a:t>, </a:t>
            </a:r>
            <a:r>
              <a:rPr lang="es-MX" altLang="es-MX" sz="2800" u="sng" dirty="0" err="1" smtClean="0"/>
              <a:t>Customers</a:t>
            </a:r>
            <a:r>
              <a:rPr lang="es-MX" altLang="es-MX" sz="2800" u="sng" dirty="0" smtClean="0"/>
              <a:t> </a:t>
            </a:r>
            <a:r>
              <a:rPr lang="es-MX" altLang="es-MX" sz="2800" u="sng" dirty="0" err="1" smtClean="0"/>
              <a:t>Contact</a:t>
            </a:r>
            <a:r>
              <a:rPr lang="es-MX" altLang="es-MX" sz="2800" u="sng" dirty="0" smtClean="0"/>
              <a:t>, Back </a:t>
            </a:r>
            <a:r>
              <a:rPr lang="es-MX" altLang="es-MX" sz="2800" u="sng" dirty="0" err="1" smtClean="0"/>
              <a:t>Oficce</a:t>
            </a:r>
            <a:r>
              <a:rPr lang="es-MX" altLang="es-MX" sz="2800" u="sng" dirty="0" smtClean="0"/>
              <a:t>): trabajo interactivo, simbólico, con trabajo del cliente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MX" altLang="es-MX" sz="2400" dirty="0" smtClean="0"/>
              <a:t>1) En organización, el cliente organizado por la gerencia. Intentos de Taylorización (</a:t>
            </a:r>
            <a:r>
              <a:rPr lang="es-MX" altLang="es-MX" sz="2400" dirty="0" err="1" smtClean="0"/>
              <a:t>disciplinamiento</a:t>
            </a:r>
            <a:r>
              <a:rPr lang="es-MX" altLang="es-MX" sz="2400" dirty="0" smtClean="0"/>
              <a:t>, control) del Cliente. </a:t>
            </a:r>
            <a:r>
              <a:rPr lang="es-MX" altLang="es-MX" sz="2400" dirty="0" err="1" smtClean="0"/>
              <a:t>Rutinizaciones</a:t>
            </a:r>
            <a:r>
              <a:rPr lang="es-MX" altLang="es-MX" sz="2400" dirty="0" smtClean="0"/>
              <a:t> no reducidas a </a:t>
            </a:r>
            <a:r>
              <a:rPr lang="es-MX" altLang="es-MX" sz="2400" dirty="0" err="1" smtClean="0"/>
              <a:t>Habitus</a:t>
            </a:r>
            <a:endParaRPr lang="es-MX" altLang="es-MX" sz="2400" dirty="0" smtClean="0"/>
          </a:p>
          <a:p>
            <a:pPr>
              <a:buFont typeface="Arial" panose="020B0604020202020204" pitchFamily="34" charset="0"/>
              <a:buNone/>
            </a:pPr>
            <a:r>
              <a:rPr lang="es-MX" altLang="es-MX" sz="2400" dirty="0" smtClean="0"/>
              <a:t>2) En relación laboral, lo que concierne al control del cliente y de este sobre el empleado.</a:t>
            </a:r>
          </a:p>
          <a:p>
            <a:pPr>
              <a:buFont typeface="Arial" panose="020B0604020202020204" pitchFamily="34" charset="0"/>
              <a:buNone/>
            </a:pPr>
            <a:r>
              <a:rPr lang="es-MX" altLang="es-MX" sz="2400" dirty="0" smtClean="0"/>
              <a:t>3) En culturas laborales y gerenciales: identidad con la empresa, “performance laboral”, aceptación del control y las reglas de la empresa.</a:t>
            </a:r>
          </a:p>
          <a:p>
            <a:pPr>
              <a:buFont typeface="Arial" panose="020B0604020202020204" pitchFamily="34" charset="0"/>
              <a:buNone/>
            </a:pPr>
            <a:r>
              <a:rPr lang="es-MX" altLang="es-MX" sz="2400" dirty="0" smtClean="0"/>
              <a:t>4) El perfil del consumidor y estrategia de negocios.</a:t>
            </a:r>
          </a:p>
          <a:p>
            <a:pPr>
              <a:buFont typeface="Arial" panose="020B0604020202020204" pitchFamily="34" charset="0"/>
              <a:buNone/>
            </a:pPr>
            <a:r>
              <a:rPr lang="es-MX" altLang="es-MX" sz="2400" dirty="0" smtClean="0"/>
              <a:t>5) Tecnologías y trabajo del cliente (informatización), el empleado y el </a:t>
            </a:r>
            <a:r>
              <a:rPr lang="es-MX" altLang="es-MX" sz="2400" dirty="0" err="1" smtClean="0"/>
              <a:t>sistemotaylorismo</a:t>
            </a:r>
            <a:endParaRPr lang="es-MX" altLang="es-MX" sz="2400" dirty="0" smtClean="0"/>
          </a:p>
          <a:p>
            <a:pPr>
              <a:buFont typeface="Arial" panose="020B0604020202020204" pitchFamily="34" charset="0"/>
              <a:buNone/>
            </a:pPr>
            <a:endParaRPr lang="es-MX" altLang="es-MX" sz="2400" dirty="0" smtClean="0"/>
          </a:p>
          <a:p>
            <a:pPr algn="ctr">
              <a:buFont typeface="Arial" panose="020B0604020202020204" pitchFamily="34" charset="0"/>
              <a:buNone/>
            </a:pPr>
            <a:endParaRPr lang="es-MX" altLang="es-MX" sz="24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s-MX" altLang="es-MX" sz="2400" dirty="0" smtClean="0"/>
              <a:t>Relaciones ampliadas con el entorno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MX" altLang="es-MX" sz="2400" dirty="0" smtClean="0"/>
              <a:t>↓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MX" altLang="es-MX" sz="2400" dirty="0" smtClean="0"/>
              <a:t>Concepto ampliado de configuración de estrategias</a:t>
            </a:r>
          </a:p>
        </p:txBody>
      </p:sp>
      <p:sp>
        <p:nvSpPr>
          <p:cNvPr id="4" name="3 Más"/>
          <p:cNvSpPr/>
          <p:nvPr/>
        </p:nvSpPr>
        <p:spPr>
          <a:xfrm>
            <a:off x="4357688" y="3714750"/>
            <a:ext cx="428625" cy="428625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Especificaciones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1. La interacción introduce incertidumbre en el resultado, taylorización de la interacción</a:t>
            </a:r>
          </a:p>
          <a:p>
            <a:r>
              <a:rPr lang="es-MX" dirty="0" smtClean="0"/>
              <a:t>2. Tendencias a </a:t>
            </a:r>
            <a:r>
              <a:rPr lang="es-MX" dirty="0" err="1" smtClean="0"/>
              <a:t>Taylorizar</a:t>
            </a:r>
            <a:r>
              <a:rPr lang="es-MX" dirty="0" smtClean="0"/>
              <a:t> el trabajo del empleado y del cliente: </a:t>
            </a:r>
            <a:r>
              <a:rPr lang="es-MX" dirty="0" err="1" smtClean="0"/>
              <a:t>sistemataylorismo</a:t>
            </a:r>
            <a:r>
              <a:rPr lang="es-MX" dirty="0" smtClean="0"/>
              <a:t> (</a:t>
            </a:r>
            <a:r>
              <a:rPr lang="es-MX" dirty="0" err="1" smtClean="0"/>
              <a:t>McDonalds</a:t>
            </a:r>
            <a:r>
              <a:rPr lang="es-MX" dirty="0" smtClean="0"/>
              <a:t>, Wall </a:t>
            </a:r>
            <a:r>
              <a:rPr lang="es-MX" dirty="0" err="1" smtClean="0"/>
              <a:t>Mart</a:t>
            </a:r>
            <a:r>
              <a:rPr lang="es-MX" dirty="0" smtClean="0"/>
              <a:t>, diseño software). Baja calificación relativa y salario, inseguridad, fábrica de sonrisas, no equipos de trabajo</a:t>
            </a:r>
          </a:p>
          <a:p>
            <a:r>
              <a:rPr lang="es-MX" dirty="0" smtClean="0"/>
              <a:t>Nota: típico del consumo de masas en </a:t>
            </a:r>
            <a:r>
              <a:rPr lang="es-MX" dirty="0" err="1" smtClean="0"/>
              <a:t>retail</a:t>
            </a:r>
            <a:r>
              <a:rPr lang="es-MX" dirty="0" smtClean="0"/>
              <a:t> de bajo precio y bajo margen, con sindicatos o no, con </a:t>
            </a:r>
            <a:r>
              <a:rPr lang="es-MX" dirty="0" err="1" smtClean="0"/>
              <a:t>offshoring</a:t>
            </a:r>
            <a:r>
              <a:rPr lang="es-MX" dirty="0" smtClean="0"/>
              <a:t> o no, mercado de trabajo segmentado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0924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Un enganche entre las teorizaciones de Configuraciones productivas y circulatorias en servicios con el trabajo no clásico: inclusión del cliente con incertidumbres</a:t>
            </a:r>
          </a:p>
          <a:p>
            <a:pPr marL="0" indent="0">
              <a:buNone/>
            </a:pPr>
            <a:r>
              <a:rPr lang="es-MX" dirty="0" smtClean="0"/>
              <a:t>2. Diseños organizacionales que incluyen al Cliente (Taylorización del cliente y </a:t>
            </a:r>
            <a:r>
              <a:rPr lang="es-MX" dirty="0" err="1"/>
              <a:t>S</a:t>
            </a:r>
            <a:r>
              <a:rPr lang="es-MX" dirty="0" err="1" smtClean="0"/>
              <a:t>istemotaylorismo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 smtClean="0"/>
              <a:t>3.  Configuraciones como plataformas; no tipologías; Heurísticas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464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Revolución industrial y el maquinismo</a:t>
            </a:r>
          </a:p>
          <a:p>
            <a:endParaRPr lang="es-MX" dirty="0" smtClean="0"/>
          </a:p>
          <a:p>
            <a:r>
              <a:rPr lang="es-MX" dirty="0" smtClean="0"/>
              <a:t>El Taylorismo </a:t>
            </a:r>
            <a:r>
              <a:rPr lang="es-MX" dirty="0" err="1" smtClean="0"/>
              <a:t>Fordismo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 err="1" smtClean="0"/>
              <a:t>Postfordismo</a:t>
            </a:r>
            <a:r>
              <a:rPr lang="es-MX" dirty="0" smtClean="0"/>
              <a:t> y el </a:t>
            </a:r>
            <a:r>
              <a:rPr lang="es-MX" dirty="0" err="1" smtClean="0"/>
              <a:t>Toyotismo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* Trabajo emocional, estético, cognitivo, ético (</a:t>
            </a:r>
            <a:r>
              <a:rPr lang="es-MX" smtClean="0"/>
              <a:t>no clásico): </a:t>
            </a:r>
            <a:r>
              <a:rPr lang="es-MX" dirty="0" smtClean="0"/>
              <a:t>necesidad de nuevos conceptos o su ampliación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Puntos ascendentes de la sociología del trabajo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244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5800" y="548680"/>
            <a:ext cx="7772400" cy="1295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MX" cap="none" dirty="0" smtClean="0">
                <a:effectLst/>
              </a:rPr>
              <a:t>Consulta de textos del autor</a:t>
            </a:r>
            <a:endParaRPr lang="es-ES" cap="none" dirty="0" smtClean="0">
              <a:effectLst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4000" dirty="0" smtClean="0"/>
              <a:t>Textos completos del autor: </a:t>
            </a:r>
            <a:r>
              <a:rPr lang="es-MX" sz="4000" dirty="0">
                <a:hlinkClick r:id="rId2"/>
              </a:rPr>
              <a:t>http://sgpwe.izt.uam.mx/pages/egt</a:t>
            </a:r>
            <a:r>
              <a:rPr lang="es-MX" sz="4000" dirty="0" smtClean="0">
                <a:hlinkClick r:id="rId2"/>
              </a:rPr>
              <a:t>/</a:t>
            </a:r>
            <a:endParaRPr lang="es-MX" sz="4000" dirty="0" smtClean="0"/>
          </a:p>
          <a:p>
            <a:pPr>
              <a:lnSpc>
                <a:spcPct val="90000"/>
              </a:lnSpc>
            </a:pPr>
            <a:r>
              <a:rPr lang="es-MX" dirty="0" smtClean="0"/>
              <a:t>Obras relacionadas con la conferencia: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*E. de la Garza (2010) </a:t>
            </a:r>
            <a:r>
              <a:rPr lang="es-MX" b="1" dirty="0" smtClean="0"/>
              <a:t>Hacia un Concepto Ampliado de Trabajo</a:t>
            </a:r>
            <a:r>
              <a:rPr lang="es-MX" dirty="0" smtClean="0"/>
              <a:t>, Barcelona, Anthropos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*E. de la Garza (2011) </a:t>
            </a:r>
            <a:r>
              <a:rPr lang="es-MX" b="1" dirty="0" smtClean="0"/>
              <a:t>Trabajo no Clásico, Organización y Acción Colectiva</a:t>
            </a:r>
            <a:r>
              <a:rPr lang="es-MX" dirty="0" smtClean="0"/>
              <a:t>, Plaza y Valdés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MX" dirty="0" smtClean="0"/>
              <a:t>Consultar los textos completos en: </a:t>
            </a:r>
            <a:r>
              <a:rPr lang="es-MX" dirty="0" smtClean="0">
                <a:hlinkClick r:id="rId3"/>
              </a:rPr>
              <a:t>http://www.iz</a:t>
            </a:r>
            <a:r>
              <a:rPr lang="es-MX" u="sng" dirty="0" smtClean="0">
                <a:solidFill>
                  <a:srgbClr val="C00000"/>
                </a:solidFill>
                <a:hlinkClick r:id="rId3"/>
              </a:rPr>
              <a:t>t</a:t>
            </a:r>
            <a:r>
              <a:rPr lang="es-MX" u="sng" dirty="0" smtClean="0">
                <a:solidFill>
                  <a:srgbClr val="C00000"/>
                </a:solidFill>
              </a:rPr>
              <a:t>.</a:t>
            </a:r>
            <a:r>
              <a:rPr lang="es-MX" sz="2800" u="sng" dirty="0" smtClean="0">
                <a:solidFill>
                  <a:srgbClr val="C00000"/>
                </a:solidFill>
              </a:rPr>
              <a:t>uam.mx/sotraem</a:t>
            </a:r>
            <a:endParaRPr lang="es-MX" u="sng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26148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592138" y="193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" altLang="es-MX">
              <a:latin typeface="Verdana" panose="020B0604030504040204" pitchFamily="34" charset="0"/>
            </a:endParaRPr>
          </a:p>
        </p:txBody>
      </p:sp>
      <p:sp>
        <p:nvSpPr>
          <p:cNvPr id="332809" name="Text Box 9"/>
          <p:cNvSpPr txBox="1">
            <a:spLocks noChangeArrowheads="1"/>
          </p:cNvSpPr>
          <p:nvPr/>
        </p:nvSpPr>
        <p:spPr bwMode="auto">
          <a:xfrm>
            <a:off x="323850" y="928688"/>
            <a:ext cx="8351838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altLang="es-MX" sz="2400" b="1" dirty="0" smtClean="0"/>
              <a:t>Apéndice: Ejemplos de Modelos </a:t>
            </a:r>
            <a:r>
              <a:rPr lang="es-MX" altLang="es-MX" sz="2400" b="1" dirty="0"/>
              <a:t>de </a:t>
            </a:r>
            <a:r>
              <a:rPr lang="es-MX" altLang="es-MX" sz="2400" b="1" dirty="0" smtClean="0"/>
              <a:t>producción específicos</a:t>
            </a:r>
            <a:endParaRPr lang="es-MX" altLang="es-MX" sz="2400" b="1" dirty="0"/>
          </a:p>
          <a:p>
            <a:endParaRPr lang="es-MX" altLang="es-MX" sz="2200" dirty="0"/>
          </a:p>
          <a:p>
            <a:pPr>
              <a:buClr>
                <a:srgbClr val="663300"/>
              </a:buClr>
              <a:buSzPct val="105000"/>
            </a:pPr>
            <a:r>
              <a:rPr lang="es-MX" altLang="es-MX" sz="2000" b="1" dirty="0"/>
              <a:t>1.Empresas capitalistas</a:t>
            </a:r>
          </a:p>
          <a:p>
            <a:pPr lvl="1">
              <a:buClr>
                <a:srgbClr val="663300"/>
              </a:buClr>
              <a:buSzPct val="105000"/>
            </a:pPr>
            <a:r>
              <a:rPr lang="es-MX" altLang="es-MX" sz="2000" b="1" dirty="0" err="1"/>
              <a:t>A.Walmart</a:t>
            </a:r>
            <a:r>
              <a:rPr lang="es-MX" altLang="es-MX" sz="2000" b="1" dirty="0"/>
              <a:t> y </a:t>
            </a:r>
            <a:r>
              <a:rPr lang="es-MX" altLang="es-MX" sz="2000" b="1" dirty="0" err="1"/>
              <a:t>MacDonald´s</a:t>
            </a:r>
            <a:r>
              <a:rPr lang="es-MX" altLang="es-MX" sz="2000" b="1" dirty="0"/>
              <a:t>: </a:t>
            </a:r>
            <a:r>
              <a:rPr lang="es-MX" altLang="es-MX" sz="2000" b="1" dirty="0" err="1"/>
              <a:t>Macdonalizado</a:t>
            </a:r>
            <a:r>
              <a:rPr lang="es-MX" altLang="es-MX" sz="2000" b="1" dirty="0"/>
              <a:t>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 Venta en masa de un número definido y </a:t>
            </a:r>
            <a:r>
              <a:rPr lang="es-MX" altLang="es-MX" sz="2000" b="1" dirty="0" err="1"/>
              <a:t>stardard</a:t>
            </a:r>
            <a:r>
              <a:rPr lang="es-MX" altLang="es-MX" sz="2000" b="1" dirty="0"/>
              <a:t> de productos a bajo costo.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Venta al menudeo de poco volumen a cada consumidor: interacciones cara a cara con el cliente. 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Proveedores estandarizados, con justo a tiempo y control informático.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Segmentación entre una minoría informatizada y una mayoría descalificada que trata con el publico comprador.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Operaciones rutinarias y </a:t>
            </a:r>
            <a:r>
              <a:rPr lang="es-MX" altLang="es-MX" sz="2000" b="1" dirty="0" err="1"/>
              <a:t>standarizadas</a:t>
            </a:r>
            <a:r>
              <a:rPr lang="es-MX" altLang="es-MX" sz="2000" b="1" dirty="0"/>
              <a:t>, una parte del servicio es el buen trato al cliente (emociones y estética), comunicación con el cliente superficial y estereotipada: flexibilidad rutinaria.</a:t>
            </a:r>
            <a:endParaRPr lang="es-MX" altLang="es-MX" b="1" dirty="0"/>
          </a:p>
          <a:p>
            <a:endParaRPr lang="es-ES" altLang="es-MX" b="1" dirty="0"/>
          </a:p>
        </p:txBody>
      </p:sp>
    </p:spTree>
    <p:extLst>
      <p:ext uri="{BB962C8B-B14F-4D97-AF65-F5344CB8AC3E}">
        <p14:creationId xmlns:p14="http://schemas.microsoft.com/office/powerpoint/2010/main" val="421584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323850" y="928688"/>
            <a:ext cx="8351838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altLang="es-MX" sz="2000"/>
              <a:t>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r>
              <a:rPr lang="es-MX" altLang="es-MX" sz="2000" b="1"/>
              <a:t>El cliente es controlador-controlado (Taylorización del cliente).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endParaRPr lang="es-MX" altLang="es-MX" sz="2000" b="1"/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r>
              <a:rPr lang="es-MX" altLang="es-MX" sz="2000" b="1"/>
              <a:t>Relaciones laborales precarias.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endParaRPr lang="es-MX" altLang="es-MX" sz="2000" b="1"/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r>
              <a:rPr lang="es-MX" altLang="es-MX" sz="2000" b="1"/>
              <a:t>Estilo de mando entre patriarcal y despótico, control por la gerencia, el cliente y los compañeros.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endParaRPr lang="es-MX" altLang="es-MX" sz="2000" b="1"/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r>
              <a:rPr lang="es-MX" altLang="es-MX" sz="2000" b="1"/>
              <a:t>Se induce la ideología de identificación con la empresa.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endParaRPr lang="es-MX" altLang="es-MX" sz="2000" b="1"/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r>
              <a:rPr lang="es-MX" altLang="es-MX" sz="2000" b="1"/>
              <a:t> Alta insatisfacción en el trabajo y rotación.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endParaRPr lang="es-MX" altLang="es-MX" sz="2000" b="1"/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r>
              <a:rPr lang="es-MX" altLang="es-MX" sz="2000" b="1"/>
              <a:t>Identidad como trabajadores, no con el trabajo ni con la empresa.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 startAt="6"/>
            </a:pPr>
            <a:endParaRPr lang="es-MX" altLang="es-MX" sz="2000" b="1"/>
          </a:p>
          <a:p>
            <a:pPr lvl="2">
              <a:buClr>
                <a:srgbClr val="663300"/>
              </a:buClr>
              <a:buSzPct val="105000"/>
            </a:pPr>
            <a:r>
              <a:rPr lang="es-MX" altLang="es-MX" sz="2000"/>
              <a:t> </a:t>
            </a:r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076924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351838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MX" altLang="es-MX" sz="2000" b="1" dirty="0"/>
              <a:t>B. Modelo de producción de símbolos objetivados cognitivos en espacios cerrados(software).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 Tecnología blanda (otro software).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Presión para la </a:t>
            </a:r>
            <a:r>
              <a:rPr lang="es-MX" altLang="es-MX" sz="2000" b="1" dirty="0" err="1"/>
              <a:t>standardización</a:t>
            </a:r>
            <a:r>
              <a:rPr lang="es-MX" altLang="es-MX" sz="2000" b="1" dirty="0"/>
              <a:t> del trabajo. </a:t>
            </a:r>
          </a:p>
          <a:p>
            <a:pPr lvl="2">
              <a:buClr>
                <a:srgbClr val="663300"/>
              </a:buClr>
              <a:buSzPct val="105000"/>
              <a:buFontTx/>
              <a:buAutoNum type="arabicParenR"/>
            </a:pPr>
            <a:r>
              <a:rPr lang="es-MX" altLang="es-MX" sz="2000" b="1" dirty="0"/>
              <a:t>Trabajo calificado en forma de razonamiento, jóvenes: flexibilidad </a:t>
            </a:r>
            <a:r>
              <a:rPr lang="es-MX" altLang="es-MX" sz="2000" b="1" dirty="0" smtClean="0"/>
              <a:t>cognitiva bajo presión.</a:t>
            </a:r>
            <a:endParaRPr lang="es-MX" altLang="es-MX" sz="2000" b="1" dirty="0"/>
          </a:p>
          <a:p>
            <a:pPr lvl="1">
              <a:buClr>
                <a:srgbClr val="663300"/>
              </a:buClr>
              <a:buSzPct val="105000"/>
            </a:pPr>
            <a:r>
              <a:rPr lang="es-MX" altLang="es-MX" sz="2000" b="1" dirty="0"/>
              <a:t> </a:t>
            </a:r>
            <a:r>
              <a:rPr lang="es-MX" altLang="es-MX" sz="2000" b="1" dirty="0" err="1"/>
              <a:t>C.Producción</a:t>
            </a:r>
            <a:r>
              <a:rPr lang="es-MX" altLang="es-MX" sz="2000" b="1" dirty="0"/>
              <a:t> de símbolos (información) sin cara a cara entre el trabajador y el </a:t>
            </a:r>
            <a:r>
              <a:rPr lang="es-MX" altLang="es-MX" sz="2000" b="1" dirty="0" smtClean="0"/>
              <a:t>cliente: </a:t>
            </a:r>
            <a:r>
              <a:rPr lang="es-MX" altLang="es-MX" sz="2000" b="1" dirty="0" err="1" smtClean="0"/>
              <a:t>Siliconización</a:t>
            </a:r>
            <a:r>
              <a:rPr lang="es-MX" altLang="es-MX" sz="2000" b="1" dirty="0" smtClean="0"/>
              <a:t>.</a:t>
            </a:r>
            <a:endParaRPr lang="es-MX" altLang="es-MX" sz="2000" b="1" dirty="0"/>
          </a:p>
          <a:p>
            <a:pPr lvl="1">
              <a:buClr>
                <a:srgbClr val="663300"/>
              </a:buClr>
              <a:buSzPct val="105000"/>
            </a:pPr>
            <a:r>
              <a:rPr lang="es-MX" altLang="es-MX" sz="2000" b="1" dirty="0"/>
              <a:t>  </a:t>
            </a:r>
            <a:r>
              <a:rPr lang="es-MX" altLang="es-MX" sz="2000" b="1" dirty="0" err="1"/>
              <a:t>D.Producción</a:t>
            </a:r>
            <a:r>
              <a:rPr lang="es-MX" altLang="es-MX" sz="2000" b="1" dirty="0"/>
              <a:t> de símbolos con </a:t>
            </a:r>
            <a:r>
              <a:rPr lang="es-MX" altLang="es-MX" sz="2000" b="1" dirty="0" smtClean="0"/>
              <a:t>relación </a:t>
            </a:r>
            <a:r>
              <a:rPr lang="es-MX" altLang="es-MX" sz="2000" b="1" dirty="0"/>
              <a:t>unilateral con el público (</a:t>
            </a:r>
            <a:r>
              <a:rPr lang="es-MX" altLang="es-MX" sz="2000" b="1" dirty="0" smtClean="0"/>
              <a:t>TV </a:t>
            </a:r>
            <a:r>
              <a:rPr lang="es-MX" altLang="es-MX" sz="2000" b="1" dirty="0"/>
              <a:t>no </a:t>
            </a:r>
            <a:r>
              <a:rPr lang="es-MX" altLang="es-MX" sz="2000" b="1" dirty="0" smtClean="0"/>
              <a:t>interactiva).</a:t>
            </a:r>
            <a:endParaRPr lang="es-MX" altLang="es-MX" sz="2000" b="1" dirty="0"/>
          </a:p>
          <a:p>
            <a:pPr lvl="1">
              <a:buClr>
                <a:srgbClr val="663300"/>
              </a:buClr>
              <a:buSzPct val="105000"/>
            </a:pPr>
            <a:endParaRPr lang="es-MX" altLang="es-MX" sz="2000" b="1" dirty="0"/>
          </a:p>
          <a:p>
            <a:pPr>
              <a:buClr>
                <a:srgbClr val="663300"/>
              </a:buClr>
              <a:buSzPct val="115000"/>
            </a:pPr>
            <a:r>
              <a:rPr lang="es-MX" altLang="es-MX" sz="2000" b="1" dirty="0"/>
              <a:t>2. Trabajo no capitalista en espacios cerrados (trabajo en casa, teletrabajo) o abiertos (vendedor ambulante, taxista, </a:t>
            </a:r>
            <a:r>
              <a:rPr lang="es-MX" altLang="es-MX" sz="2000" b="1" dirty="0" err="1"/>
              <a:t>microbusero</a:t>
            </a:r>
            <a:r>
              <a:rPr lang="es-MX" altLang="es-MX" sz="2000" b="1" dirty="0"/>
              <a:t>) con lugares de trabajo fijos o móviles</a:t>
            </a:r>
            <a:r>
              <a:rPr lang="es-MX" altLang="es-MX" b="1" dirty="0"/>
              <a:t>.</a:t>
            </a:r>
          </a:p>
          <a:p>
            <a:endParaRPr lang="es-ES" altLang="es-MX" b="1" dirty="0"/>
          </a:p>
        </p:txBody>
      </p:sp>
    </p:spTree>
    <p:extLst>
      <p:ext uri="{BB962C8B-B14F-4D97-AF65-F5344CB8AC3E}">
        <p14:creationId xmlns:p14="http://schemas.microsoft.com/office/powerpoint/2010/main" val="181111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Importancia de los Servicios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: mayoría de países con &gt;50% del PIB en servicios (USA, 78%; Alemania, 69%; Japón, 73%); A. Latina, 65%)</a:t>
            </a:r>
          </a:p>
          <a:p>
            <a:pPr>
              <a:buNone/>
            </a:pPr>
            <a:r>
              <a:rPr lang="es-MX" dirty="0" smtClean="0"/>
              <a:t>Servicios comerciales y bancarios Marx los considera no productivos, pero en estos se trabaja, hay una relación de trabajo. Otros servicios: personales, transportes y comunicaciones, hotelería y restaurantes, ocio, cultura, deportes, espectáculos, servicios públicos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445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UAMI\AppData\Local\Microsoft\Windows\Temporary Internet Files\Content.IE5\EIC52K5H\Figura CongiruacionNoClasic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289" y="188640"/>
            <a:ext cx="9396536" cy="676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56263" cy="1054250"/>
          </a:xfrm>
        </p:spPr>
        <p:txBody>
          <a:bodyPr>
            <a:normAutofit/>
          </a:bodyPr>
          <a:lstStyle/>
          <a:p>
            <a:r>
              <a:rPr lang="es-MX" dirty="0" smtClean="0"/>
              <a:t>El Trabajo no Clásico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40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La Relación social de Trabajo en el Trabajo no Clásico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sz="2800" dirty="0" smtClean="0"/>
              <a:t>Relación social de producción: relación social entre los agentes que intervienen en la producción</a:t>
            </a:r>
          </a:p>
          <a:p>
            <a:pPr marL="514350" indent="-514350">
              <a:buAutoNum type="arabicPeriod"/>
            </a:pPr>
            <a:r>
              <a:rPr lang="es-MX" sz="2800" dirty="0" smtClean="0"/>
              <a:t>En la relación social de producción (relación laboral) en el trabajo no clásico puede intervenir el cliente u otros agentes no laborales</a:t>
            </a:r>
          </a:p>
          <a:p>
            <a:pPr marL="514350" indent="-514350">
              <a:buAutoNum type="arabicPeriod"/>
            </a:pPr>
            <a:r>
              <a:rPr lang="es-MX" sz="2800" dirty="0" smtClean="0"/>
              <a:t>Necesidad de un concepto ampliado de relación de trabajo, de control sobre el proceso de trabajo y de mercado (construcción social de la ocupación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 smtClean="0"/>
              <a:t>     Producción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Demand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141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Trabajo del Cliente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Servicios que requieren que el cliente trabaje para recibir su servicio: </a:t>
            </a:r>
            <a:r>
              <a:rPr lang="es-MX" dirty="0" err="1" smtClean="0"/>
              <a:t>call</a:t>
            </a:r>
            <a:r>
              <a:rPr lang="es-MX" dirty="0" smtClean="0"/>
              <a:t> centers, supermercado, </a:t>
            </a:r>
            <a:r>
              <a:rPr lang="es-MX" dirty="0" err="1" smtClean="0"/>
              <a:t>telebanco</a:t>
            </a:r>
            <a:r>
              <a:rPr lang="es-MX" dirty="0" smtClean="0"/>
              <a:t>, </a:t>
            </a:r>
            <a:r>
              <a:rPr lang="es-MX" dirty="0" err="1" smtClean="0"/>
              <a:t>MacDonalds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/>
              <a:t>El valor del servicio= valor de insumos, depreciación de maquinaria equipo, materias auxiliares, energía + trabajo incorporado por el empleado + trabajo incorporado por el cliente</a:t>
            </a:r>
          </a:p>
          <a:p>
            <a:pPr>
              <a:buNone/>
            </a:pPr>
            <a:r>
              <a:rPr lang="es-MX" dirty="0" smtClean="0"/>
              <a:t>Nuevo concepto de trabajo no pagado al cliente y valor cobrado por el servicio sin descontar el valor que añade el cliente.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DDC6-053F-4095-A8D9-3D16260BAB34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948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685031"/>
            <a:ext cx="8686801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5. Relación laboral</a:t>
            </a:r>
            <a:endParaRPr lang="es-MX" dirty="0"/>
          </a:p>
        </p:txBody>
      </p:sp>
      <p:sp>
        <p:nvSpPr>
          <p:cNvPr id="22531" name="6 CuadroTexto"/>
          <p:cNvSpPr txBox="1">
            <a:spLocks noChangeArrowheads="1"/>
          </p:cNvSpPr>
          <p:nvPr/>
        </p:nvSpPr>
        <p:spPr bwMode="auto">
          <a:xfrm>
            <a:off x="755650" y="2128491"/>
            <a:ext cx="208756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dirty="0">
                <a:latin typeface="Franklin Gothic Book" pitchFamily="34" charset="0"/>
              </a:rPr>
              <a:t>La relación con el cliente (trabajo relacional)</a:t>
            </a:r>
          </a:p>
        </p:txBody>
      </p:sp>
      <p:sp>
        <p:nvSpPr>
          <p:cNvPr id="22532" name="7 CuadroTexto"/>
          <p:cNvSpPr txBox="1">
            <a:spLocks noChangeArrowheads="1"/>
          </p:cNvSpPr>
          <p:nvPr/>
        </p:nvSpPr>
        <p:spPr bwMode="auto">
          <a:xfrm>
            <a:off x="3435351" y="1484784"/>
            <a:ext cx="48958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>
                <a:latin typeface="Franklin Gothic Book" pitchFamily="34" charset="0"/>
              </a:rPr>
              <a:t>Formal (Wal-Mart, Call centers, McDonald’s)</a:t>
            </a:r>
          </a:p>
          <a:p>
            <a:endParaRPr lang="es-MX" sz="2800" dirty="0">
              <a:latin typeface="Franklin Gothic Book" pitchFamily="34" charset="0"/>
            </a:endParaRPr>
          </a:p>
          <a:p>
            <a:r>
              <a:rPr lang="es-MX" sz="2800" dirty="0">
                <a:latin typeface="Franklin Gothic Book" pitchFamily="34" charset="0"/>
              </a:rPr>
              <a:t>Informal (Vendedor ambulante, taxista, micro)</a:t>
            </a:r>
          </a:p>
        </p:txBody>
      </p:sp>
      <p:sp>
        <p:nvSpPr>
          <p:cNvPr id="9" name="8 Abrir llave"/>
          <p:cNvSpPr/>
          <p:nvPr/>
        </p:nvSpPr>
        <p:spPr>
          <a:xfrm>
            <a:off x="2916238" y="1628775"/>
            <a:ext cx="503237" cy="2305050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800" dirty="0"/>
          </a:p>
        </p:txBody>
      </p:sp>
      <p:sp>
        <p:nvSpPr>
          <p:cNvPr id="22534" name="9 CuadroTexto"/>
          <p:cNvSpPr txBox="1">
            <a:spLocks noChangeArrowheads="1"/>
          </p:cNvSpPr>
          <p:nvPr/>
        </p:nvSpPr>
        <p:spPr bwMode="auto">
          <a:xfrm>
            <a:off x="899592" y="4200525"/>
            <a:ext cx="7056437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latin typeface="Franklin Gothic Book" pitchFamily="34" charset="0"/>
              </a:rPr>
              <a:t>Taylorización del cliente, trabajo </a:t>
            </a:r>
            <a:r>
              <a:rPr lang="es-MX" sz="2800" dirty="0" smtClean="0">
                <a:latin typeface="Franklin Gothic Book" pitchFamily="34" charset="0"/>
              </a:rPr>
              <a:t>emocional, </a:t>
            </a:r>
            <a:r>
              <a:rPr lang="es-MX" sz="2800" dirty="0">
                <a:latin typeface="Franklin Gothic Book" pitchFamily="34" charset="0"/>
              </a:rPr>
              <a:t>estético, </a:t>
            </a:r>
            <a:r>
              <a:rPr lang="es-MX" sz="2800" dirty="0" smtClean="0">
                <a:latin typeface="Franklin Gothic Book" pitchFamily="34" charset="0"/>
              </a:rPr>
              <a:t>cognitivo, ético</a:t>
            </a:r>
            <a:endParaRPr lang="es-MX" sz="2800" dirty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800" dirty="0">
                <a:latin typeface="Franklin Gothic Book" pitchFamily="34" charset="0"/>
              </a:rPr>
              <a:t>Las normas estatales “no laborales”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latin typeface="Franklin Gothic Book" pitchFamily="34" charset="0"/>
              </a:rPr>
              <a:t>Las reglas de las organizaciones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29A0B-CFB6-46BD-8264-DED3D2E226EB}" type="slidenum">
              <a:rPr lang="es-MX"/>
              <a:pPr>
                <a:defRPr/>
              </a:pPr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355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Modelos</a:t>
            </a:r>
            <a:r>
              <a:rPr lang="en-US" dirty="0"/>
              <a:t> de </a:t>
            </a:r>
            <a:r>
              <a:rPr lang="en-US" dirty="0" err="1"/>
              <a:t>producci</a:t>
            </a:r>
            <a:r>
              <a:rPr lang="en-US" altLang="ja-JP" dirty="0" err="1"/>
              <a:t>ón</a:t>
            </a:r>
            <a:r>
              <a:rPr lang="en-US" altLang="ja-JP" dirty="0"/>
              <a:t> (</a:t>
            </a:r>
            <a:r>
              <a:rPr lang="en-US" altLang="ja-JP" dirty="0" err="1"/>
              <a:t>Regulacionistas</a:t>
            </a:r>
            <a:r>
              <a:rPr lang="en-US" altLang="ja-JP" dirty="0"/>
              <a:t>): </a:t>
            </a:r>
            <a:r>
              <a:rPr lang="en-US" altLang="ja-JP" dirty="0" err="1"/>
              <a:t>combinatoria</a:t>
            </a:r>
            <a:r>
              <a:rPr lang="en-US" altLang="ja-JP" dirty="0"/>
              <a:t> entre…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Pol</a:t>
            </a:r>
            <a:r>
              <a:rPr lang="en-US" altLang="ja-JP" sz="2800" dirty="0" err="1"/>
              <a:t>ítica</a:t>
            </a:r>
            <a:r>
              <a:rPr lang="en-US" altLang="ja-JP" sz="2800" dirty="0"/>
              <a:t> </a:t>
            </a:r>
            <a:r>
              <a:rPr lang="en-US" altLang="ja-JP" sz="2800" dirty="0" err="1"/>
              <a:t>productiva</a:t>
            </a:r>
            <a:r>
              <a:rPr lang="en-US" altLang="ja-JP" sz="2800" dirty="0"/>
              <a:t>,  de </a:t>
            </a:r>
            <a:r>
              <a:rPr lang="en-US" altLang="ja-JP" sz="2800" dirty="0" err="1"/>
              <a:t>mercados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productos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calidades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estrategia</a:t>
            </a:r>
            <a:r>
              <a:rPr lang="en-US" altLang="ja-JP" sz="2800" dirty="0"/>
              <a:t> de </a:t>
            </a:r>
            <a:r>
              <a:rPr lang="en-US" altLang="ja-JP" sz="2800" dirty="0" err="1"/>
              <a:t>negocios</a:t>
            </a:r>
            <a:r>
              <a:rPr lang="en-US" altLang="ja-JP" sz="2800" dirty="0"/>
              <a:t>)</a:t>
            </a:r>
          </a:p>
          <a:p>
            <a:r>
              <a:rPr lang="en-US" altLang="ja-JP" sz="2800" dirty="0" err="1"/>
              <a:t>Organización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productiva</a:t>
            </a:r>
            <a:endParaRPr lang="en-US" altLang="ja-JP" sz="2800" dirty="0"/>
          </a:p>
          <a:p>
            <a:r>
              <a:rPr lang="en-US" altLang="ja-JP" sz="2800" dirty="0" err="1"/>
              <a:t>Relación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salarial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gestión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mano</a:t>
            </a:r>
            <a:r>
              <a:rPr lang="en-US" altLang="ja-JP" sz="2800" dirty="0"/>
              <a:t> de </a:t>
            </a:r>
            <a:r>
              <a:rPr lang="en-US" altLang="ja-JP" sz="2800" dirty="0" err="1"/>
              <a:t>obra</a:t>
            </a:r>
            <a:r>
              <a:rPr lang="en-US" altLang="ja-JP" sz="2800" dirty="0"/>
              <a:t>) </a:t>
            </a:r>
          </a:p>
          <a:p>
            <a:pPr>
              <a:buFontTx/>
              <a:buNone/>
            </a:pPr>
            <a:r>
              <a:rPr lang="en-US" sz="2800" dirty="0"/>
              <a:t>E: </a:t>
            </a:r>
            <a:r>
              <a:rPr lang="en-US" sz="2800" dirty="0" err="1"/>
              <a:t>incompleta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 err="1"/>
              <a:t>Modelo</a:t>
            </a:r>
            <a:r>
              <a:rPr lang="en-US" sz="2800" dirty="0"/>
              <a:t>:	-ideal</a:t>
            </a:r>
          </a:p>
          <a:p>
            <a:pPr>
              <a:buFontTx/>
              <a:buNone/>
            </a:pPr>
            <a:r>
              <a:rPr lang="en-US" sz="2800" dirty="0"/>
              <a:t>			-</a:t>
            </a:r>
            <a:r>
              <a:rPr lang="en-US" sz="2800" dirty="0" err="1"/>
              <a:t>estilizaci</a:t>
            </a:r>
            <a:r>
              <a:rPr lang="en-US" altLang="ja-JP" sz="2800" dirty="0" err="1"/>
              <a:t>ón</a:t>
            </a:r>
            <a:endParaRPr lang="en-US" altLang="ja-JP" sz="2800" dirty="0"/>
          </a:p>
          <a:p>
            <a:pPr>
              <a:buFontTx/>
              <a:buNone/>
            </a:pPr>
            <a:r>
              <a:rPr lang="en-US" altLang="ja-JP" sz="2800" dirty="0"/>
              <a:t>			-un </a:t>
            </a:r>
            <a:r>
              <a:rPr lang="en-US" altLang="ja-JP" sz="2800" dirty="0" err="1"/>
              <a:t>método</a:t>
            </a:r>
            <a:r>
              <a:rPr lang="en-US" altLang="ja-JP" sz="2800" dirty="0"/>
              <a:t> vs. </a:t>
            </a:r>
            <a:r>
              <a:rPr lang="en-US" altLang="ja-JP" sz="2800" dirty="0" err="1"/>
              <a:t>Heurística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3200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Modelo=sistema  </a:t>
            </a:r>
          </a:p>
          <a:p>
            <a:pPr>
              <a:buFontTx/>
              <a:buNone/>
            </a:pPr>
            <a:r>
              <a:rPr lang="en-US"/>
              <a:t>-partes</a:t>
            </a:r>
          </a:p>
          <a:p>
            <a:pPr>
              <a:buFontTx/>
              <a:buNone/>
            </a:pPr>
            <a:r>
              <a:rPr lang="en-US"/>
              <a:t>-funci</a:t>
            </a:r>
            <a:r>
              <a:rPr lang="en-US" altLang="ja-JP"/>
              <a:t>ón (+)</a:t>
            </a:r>
          </a:p>
          <a:p>
            <a:pPr>
              <a:buFontTx/>
              <a:buNone/>
            </a:pPr>
            <a:r>
              <a:rPr lang="en-US" altLang="ja-JP"/>
              <a:t>-integración</a:t>
            </a:r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295400" y="4572000"/>
            <a:ext cx="1447800" cy="1219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8288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514600" y="5562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1143000" y="5562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cxnSp>
        <p:nvCxnSpPr>
          <p:cNvPr id="33800" name="AutoShape 8"/>
          <p:cNvCxnSpPr>
            <a:cxnSpLocks noChangeShapeType="1"/>
          </p:cNvCxnSpPr>
          <p:nvPr/>
        </p:nvCxnSpPr>
        <p:spPr bwMode="auto">
          <a:xfrm>
            <a:off x="4038600" y="2133600"/>
            <a:ext cx="0" cy="3810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267200" y="1219200"/>
            <a:ext cx="41910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Configuraci</a:t>
            </a:r>
            <a:r>
              <a:rPr lang="en-US" altLang="ja-JP"/>
              <a:t>ón: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arenR"/>
            </a:pPr>
            <a:r>
              <a:rPr lang="en-US" altLang="ja-JP"/>
              <a:t>Admite contradicción, disfuncionalidad, discontinuidad</a:t>
            </a:r>
          </a:p>
          <a:p>
            <a:pPr marL="457200" indent="-457200">
              <a:spcBef>
                <a:spcPct val="50000"/>
              </a:spcBef>
              <a:buFont typeface="Arial" charset="0"/>
              <a:buAutoNum type="arabicParenR"/>
            </a:pPr>
            <a:r>
              <a:rPr lang="en-US"/>
              <a:t>Relaciones duras-laxas </a:t>
            </a:r>
          </a:p>
          <a:p>
            <a:pPr marL="457200" indent="-457200">
              <a:spcBef>
                <a:spcPct val="50000"/>
              </a:spcBef>
              <a:buFont typeface="Arial" charset="0"/>
              <a:buNone/>
            </a:pPr>
            <a:r>
              <a:rPr lang="en-US"/>
              <a:t>	</a:t>
            </a: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572000" y="3505200"/>
            <a:ext cx="1752600" cy="914400"/>
          </a:xfrm>
          <a:prstGeom prst="rightArrowCallout">
            <a:avLst>
              <a:gd name="adj1" fmla="val 25000"/>
              <a:gd name="adj2" fmla="val 25000"/>
              <a:gd name="adj3" fmla="val 31944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572000" y="3476625"/>
            <a:ext cx="1143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Funcionales</a:t>
            </a:r>
          </a:p>
          <a:p>
            <a:pPr>
              <a:spcBef>
                <a:spcPct val="50000"/>
              </a:spcBef>
            </a:pPr>
            <a:r>
              <a:rPr lang="en-US" sz="1400"/>
              <a:t>Causales</a:t>
            </a:r>
          </a:p>
          <a:p>
            <a:pPr>
              <a:spcBef>
                <a:spcPct val="50000"/>
              </a:spcBef>
            </a:pPr>
            <a:r>
              <a:rPr lang="en-US" sz="1400"/>
              <a:t>Deductivas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477000" y="3429000"/>
            <a:ext cx="20574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/>
              <a:t>Asociaci</a:t>
            </a:r>
            <a:r>
              <a:rPr lang="en-US" altLang="ja-JP" sz="1300"/>
              <a:t>ón empírica</a:t>
            </a:r>
          </a:p>
          <a:p>
            <a:pPr>
              <a:spcBef>
                <a:spcPct val="50000"/>
              </a:spcBef>
            </a:pPr>
            <a:r>
              <a:rPr lang="en-US" altLang="ja-JP" sz="1300"/>
              <a:t>Regla práctica</a:t>
            </a:r>
          </a:p>
          <a:p>
            <a:pPr>
              <a:spcBef>
                <a:spcPct val="50000"/>
              </a:spcBef>
            </a:pPr>
            <a:r>
              <a:rPr lang="en-US" altLang="ja-JP" sz="1300"/>
              <a:t>Analogía</a:t>
            </a:r>
          </a:p>
          <a:p>
            <a:pPr>
              <a:spcBef>
                <a:spcPct val="50000"/>
              </a:spcBef>
            </a:pPr>
            <a:r>
              <a:rPr lang="en-US" altLang="ja-JP" sz="1300"/>
              <a:t>Metáfora</a:t>
            </a:r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343400" y="4572000"/>
            <a:ext cx="441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Sujetos vinculantes</a:t>
            </a:r>
          </a:p>
          <a:p>
            <a:pPr>
              <a:spcBef>
                <a:spcPct val="50000"/>
              </a:spcBef>
            </a:pPr>
            <a:r>
              <a:rPr lang="en-US"/>
              <a:t>Actualizaci</a:t>
            </a:r>
            <a:r>
              <a:rPr lang="en-US" altLang="ja-JP"/>
              <a:t>ón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Intervención de la subjetividad, negociación, regla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rtfolio">
  <a:themeElements>
    <a:clrScheme name="Portfolio 1">
      <a:dk1>
        <a:srgbClr val="212164"/>
      </a:dk1>
      <a:lt1>
        <a:srgbClr val="E6DED3"/>
      </a:lt1>
      <a:dk2>
        <a:srgbClr val="5D2204"/>
      </a:dk2>
      <a:lt2>
        <a:srgbClr val="808080"/>
      </a:lt2>
      <a:accent1>
        <a:srgbClr val="D9B18D"/>
      </a:accent1>
      <a:accent2>
        <a:srgbClr val="697B99"/>
      </a:accent2>
      <a:accent3>
        <a:srgbClr val="F0ECE6"/>
      </a:accent3>
      <a:accent4>
        <a:srgbClr val="1B1B54"/>
      </a:accent4>
      <a:accent5>
        <a:srgbClr val="E9D5C5"/>
      </a:accent5>
      <a:accent6>
        <a:srgbClr val="5E6F8A"/>
      </a:accent6>
      <a:hlink>
        <a:srgbClr val="995421"/>
      </a:hlink>
      <a:folHlink>
        <a:srgbClr val="719F68"/>
      </a:folHlink>
    </a:clrScheme>
    <a:fontScheme name="Portfoli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Portfolio 1">
        <a:dk1>
          <a:srgbClr val="212164"/>
        </a:dk1>
        <a:lt1>
          <a:srgbClr val="E6DED3"/>
        </a:lt1>
        <a:dk2>
          <a:srgbClr val="5D2204"/>
        </a:dk2>
        <a:lt2>
          <a:srgbClr val="808080"/>
        </a:lt2>
        <a:accent1>
          <a:srgbClr val="D9B18D"/>
        </a:accent1>
        <a:accent2>
          <a:srgbClr val="697B99"/>
        </a:accent2>
        <a:accent3>
          <a:srgbClr val="F0ECE6"/>
        </a:accent3>
        <a:accent4>
          <a:srgbClr val="1B1B54"/>
        </a:accent4>
        <a:accent5>
          <a:srgbClr val="E9D5C5"/>
        </a:accent5>
        <a:accent6>
          <a:srgbClr val="5E6F8A"/>
        </a:accent6>
        <a:hlink>
          <a:srgbClr val="995421"/>
        </a:hlink>
        <a:folHlink>
          <a:srgbClr val="719F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2004:Templates:Presentations:Designs:Portfolio</Template>
  <TotalTime>158</TotalTime>
  <Words>1409</Words>
  <Application>Microsoft Office PowerPoint</Application>
  <PresentationFormat>Presentación en pantalla (4:3)</PresentationFormat>
  <Paragraphs>238</Paragraphs>
  <Slides>23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Franklin Gothic Book</vt:lpstr>
      <vt:lpstr>Verdana</vt:lpstr>
      <vt:lpstr>Wingdings 2</vt:lpstr>
      <vt:lpstr>Portfolio</vt:lpstr>
      <vt:lpstr>MODELOS DE PRODUCCIÓN EN SERVICIOS Y TRABAJO NO CLASICO</vt:lpstr>
      <vt:lpstr>Puntos ascendentes de la sociología del trabajo</vt:lpstr>
      <vt:lpstr>La Importancia de los Servicios</vt:lpstr>
      <vt:lpstr>El Trabajo no Clásico</vt:lpstr>
      <vt:lpstr>4. La Relación social de Trabajo en el Trabajo no Clásico</vt:lpstr>
      <vt:lpstr>El Trabajo del Cliente</vt:lpstr>
      <vt:lpstr>5. Relación laboral</vt:lpstr>
      <vt:lpstr>Modelos de producción (Regulacionistas): combinatoria entre…</vt:lpstr>
      <vt:lpstr>Presentación de PowerPoint</vt:lpstr>
      <vt:lpstr>Dimensiones de una configuración sociotécnica</vt:lpstr>
      <vt:lpstr>Ejemplo:  Configuración sociotécnica</vt:lpstr>
      <vt:lpstr>0</vt:lpstr>
      <vt:lpstr>Presentación de PowerPoint</vt:lpstr>
      <vt:lpstr>Presentación de PowerPoint</vt:lpstr>
      <vt:lpstr>Janovsky, 2014: Modelos de Producción en los Servicios</vt:lpstr>
      <vt:lpstr>Objeciones</vt:lpstr>
      <vt:lpstr> Configuración sociotécnica en el Trabajo no Clásico (Front Desk, Customers Contact, Back Oficce): trabajo interactivo, simbólico, con trabajo del cliente</vt:lpstr>
      <vt:lpstr>Especificaciones</vt:lpstr>
      <vt:lpstr>Retos</vt:lpstr>
      <vt:lpstr>Consulta de textos del autor</vt:lpstr>
      <vt:lpstr>Presentación de PowerPoint</vt:lpstr>
      <vt:lpstr>Presentación de PowerPoint</vt:lpstr>
      <vt:lpstr>Presentación de PowerPoint</vt:lpstr>
    </vt:vector>
  </TitlesOfParts>
  <Company>Jesica Coronado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PRODUCCIÓN</dc:title>
  <dc:creator>Jesica Coronado</dc:creator>
  <cp:lastModifiedBy>UAM-I</cp:lastModifiedBy>
  <cp:revision>51</cp:revision>
  <dcterms:created xsi:type="dcterms:W3CDTF">2010-08-22T02:15:28Z</dcterms:created>
  <dcterms:modified xsi:type="dcterms:W3CDTF">2018-12-30T18:33:18Z</dcterms:modified>
</cp:coreProperties>
</file>